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71" r:id="rId10"/>
    <p:sldId id="272" r:id="rId11"/>
    <p:sldId id="264" r:id="rId12"/>
    <p:sldId id="269" r:id="rId13"/>
    <p:sldId id="273" r:id="rId14"/>
    <p:sldId id="274" r:id="rId15"/>
    <p:sldId id="275"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CBC1"/>
    <a:srgbClr val="247BA0"/>
    <a:srgbClr val="F25F5C"/>
    <a:srgbClr val="FFE066"/>
    <a:srgbClr val="676767"/>
    <a:srgbClr val="1E6A8B"/>
    <a:srgbClr val="8C8C8C"/>
    <a:srgbClr val="CE504F"/>
    <a:srgbClr val="E0C45A"/>
    <a:srgbClr val="74B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2"/>
    <p:restoredTop sz="94558"/>
  </p:normalViewPr>
  <p:slideViewPr>
    <p:cSldViewPr snapToGrid="0">
      <p:cViewPr varScale="1">
        <p:scale>
          <a:sx n="116" d="100"/>
          <a:sy n="116" d="100"/>
        </p:scale>
        <p:origin x="4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74AD4-8763-814D-B9E7-A9B5A359CBC1}" type="datetimeFigureOut">
              <a:rPr lang="en-US" smtClean="0"/>
              <a:t>6/15/24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ECA23-09CF-864F-A4CC-77A91C58EACD}" type="slidenum">
              <a:rPr lang="en-US" smtClean="0"/>
              <a:t>‹#›</a:t>
            </a:fld>
            <a:endParaRPr lang="en-US"/>
          </a:p>
        </p:txBody>
      </p:sp>
    </p:spTree>
    <p:extLst>
      <p:ext uri="{BB962C8B-B14F-4D97-AF65-F5344CB8AC3E}">
        <p14:creationId xmlns:p14="http://schemas.microsoft.com/office/powerpoint/2010/main" val="32697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ECA23-09CF-864F-A4CC-77A91C58EACD}" type="slidenum">
              <a:rPr lang="en-US" smtClean="0"/>
              <a:t>1</a:t>
            </a:fld>
            <a:endParaRPr lang="en-US"/>
          </a:p>
        </p:txBody>
      </p:sp>
    </p:spTree>
    <p:extLst>
      <p:ext uri="{BB962C8B-B14F-4D97-AF65-F5344CB8AC3E}">
        <p14:creationId xmlns:p14="http://schemas.microsoft.com/office/powerpoint/2010/main" val="138825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ECA23-09CF-864F-A4CC-77A91C58EACD}" type="slidenum">
              <a:rPr lang="en-US" smtClean="0"/>
              <a:t>2</a:t>
            </a:fld>
            <a:endParaRPr lang="en-US"/>
          </a:p>
        </p:txBody>
      </p:sp>
    </p:spTree>
    <p:extLst>
      <p:ext uri="{BB962C8B-B14F-4D97-AF65-F5344CB8AC3E}">
        <p14:creationId xmlns:p14="http://schemas.microsoft.com/office/powerpoint/2010/main" val="166854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DC33-1D1A-5816-7629-4B139EA52C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1244D-DC55-E6CC-2E36-B56738986B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F8C7D5-0337-41E6-1A66-439E90E19F6C}"/>
              </a:ext>
            </a:extLst>
          </p:cNvPr>
          <p:cNvSpPr>
            <a:spLocks noGrp="1"/>
          </p:cNvSpPr>
          <p:nvPr>
            <p:ph type="dt" sz="half" idx="10"/>
          </p:nvPr>
        </p:nvSpPr>
        <p:spPr/>
        <p:txBody>
          <a:bodyPr/>
          <a:lstStyle/>
          <a:p>
            <a:fld id="{BDACDEA0-AFB5-7A4B-AE0D-933640EBFD71}" type="datetimeFigureOut">
              <a:rPr lang="en-US" smtClean="0"/>
              <a:t>6/15/24</a:t>
            </a:fld>
            <a:endParaRPr lang="en-US"/>
          </a:p>
        </p:txBody>
      </p:sp>
      <p:sp>
        <p:nvSpPr>
          <p:cNvPr id="5" name="Footer Placeholder 4">
            <a:extLst>
              <a:ext uri="{FF2B5EF4-FFF2-40B4-BE49-F238E27FC236}">
                <a16:creationId xmlns:a16="http://schemas.microsoft.com/office/drawing/2014/main" id="{DBA34364-F07A-63EC-7295-5182635E5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378BC-0D4B-2DBC-B560-D33962B36C2B}"/>
              </a:ext>
            </a:extLst>
          </p:cNvPr>
          <p:cNvSpPr>
            <a:spLocks noGrp="1"/>
          </p:cNvSpPr>
          <p:nvPr>
            <p:ph type="sldNum" sz="quarter" idx="12"/>
          </p:nvPr>
        </p:nvSpPr>
        <p:spPr/>
        <p:txBody>
          <a:bodyPr/>
          <a:lstStyle/>
          <a:p>
            <a:fld id="{DB1D918E-7C1C-5447-932E-EC751927395E}" type="slidenum">
              <a:rPr lang="en-US" smtClean="0"/>
              <a:t>‹#›</a:t>
            </a:fld>
            <a:endParaRPr lang="en-US"/>
          </a:p>
        </p:txBody>
      </p:sp>
    </p:spTree>
    <p:extLst>
      <p:ext uri="{BB962C8B-B14F-4D97-AF65-F5344CB8AC3E}">
        <p14:creationId xmlns:p14="http://schemas.microsoft.com/office/powerpoint/2010/main" val="283790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7A22-8A41-DA11-27EF-8D75F03C10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86A8F3-BC06-3F0B-9C11-8395A8900B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5FD6A-E653-EEE3-E2C4-44E49A34ED89}"/>
              </a:ext>
            </a:extLst>
          </p:cNvPr>
          <p:cNvSpPr>
            <a:spLocks noGrp="1"/>
          </p:cNvSpPr>
          <p:nvPr>
            <p:ph type="dt" sz="half" idx="10"/>
          </p:nvPr>
        </p:nvSpPr>
        <p:spPr/>
        <p:txBody>
          <a:bodyPr/>
          <a:lstStyle/>
          <a:p>
            <a:fld id="{BDACDEA0-AFB5-7A4B-AE0D-933640EBFD71}" type="datetimeFigureOut">
              <a:rPr lang="en-US" smtClean="0"/>
              <a:t>6/15/24</a:t>
            </a:fld>
            <a:endParaRPr lang="en-US"/>
          </a:p>
        </p:txBody>
      </p:sp>
      <p:sp>
        <p:nvSpPr>
          <p:cNvPr id="5" name="Footer Placeholder 4">
            <a:extLst>
              <a:ext uri="{FF2B5EF4-FFF2-40B4-BE49-F238E27FC236}">
                <a16:creationId xmlns:a16="http://schemas.microsoft.com/office/drawing/2014/main" id="{0D247C37-E346-C7BF-FDD0-4788D580E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DF492-AC40-E481-8F0A-641FA52B7017}"/>
              </a:ext>
            </a:extLst>
          </p:cNvPr>
          <p:cNvSpPr>
            <a:spLocks noGrp="1"/>
          </p:cNvSpPr>
          <p:nvPr>
            <p:ph type="sldNum" sz="quarter" idx="12"/>
          </p:nvPr>
        </p:nvSpPr>
        <p:spPr/>
        <p:txBody>
          <a:bodyPr/>
          <a:lstStyle/>
          <a:p>
            <a:fld id="{DB1D918E-7C1C-5447-932E-EC751927395E}" type="slidenum">
              <a:rPr lang="en-US" smtClean="0"/>
              <a:t>‹#›</a:t>
            </a:fld>
            <a:endParaRPr lang="en-US"/>
          </a:p>
        </p:txBody>
      </p:sp>
    </p:spTree>
    <p:extLst>
      <p:ext uri="{BB962C8B-B14F-4D97-AF65-F5344CB8AC3E}">
        <p14:creationId xmlns:p14="http://schemas.microsoft.com/office/powerpoint/2010/main" val="401903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0A422-2605-0209-AA06-947052A719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147480-7146-9F05-D54B-847E565E0C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003D8-40A5-3AEC-FFEC-E2B01A9AFE3B}"/>
              </a:ext>
            </a:extLst>
          </p:cNvPr>
          <p:cNvSpPr>
            <a:spLocks noGrp="1"/>
          </p:cNvSpPr>
          <p:nvPr>
            <p:ph type="dt" sz="half" idx="10"/>
          </p:nvPr>
        </p:nvSpPr>
        <p:spPr/>
        <p:txBody>
          <a:bodyPr/>
          <a:lstStyle/>
          <a:p>
            <a:fld id="{BDACDEA0-AFB5-7A4B-AE0D-933640EBFD71}" type="datetimeFigureOut">
              <a:rPr lang="en-US" smtClean="0"/>
              <a:t>6/15/24</a:t>
            </a:fld>
            <a:endParaRPr lang="en-US"/>
          </a:p>
        </p:txBody>
      </p:sp>
      <p:sp>
        <p:nvSpPr>
          <p:cNvPr id="5" name="Footer Placeholder 4">
            <a:extLst>
              <a:ext uri="{FF2B5EF4-FFF2-40B4-BE49-F238E27FC236}">
                <a16:creationId xmlns:a16="http://schemas.microsoft.com/office/drawing/2014/main" id="{DED7FDFD-65F0-1153-CF52-CBAC8211C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19AD8-79C0-504D-F29C-F1ED9454A0CF}"/>
              </a:ext>
            </a:extLst>
          </p:cNvPr>
          <p:cNvSpPr>
            <a:spLocks noGrp="1"/>
          </p:cNvSpPr>
          <p:nvPr>
            <p:ph type="sldNum" sz="quarter" idx="12"/>
          </p:nvPr>
        </p:nvSpPr>
        <p:spPr/>
        <p:txBody>
          <a:bodyPr/>
          <a:lstStyle/>
          <a:p>
            <a:fld id="{DB1D918E-7C1C-5447-932E-EC751927395E}" type="slidenum">
              <a:rPr lang="en-US" smtClean="0"/>
              <a:t>‹#›</a:t>
            </a:fld>
            <a:endParaRPr lang="en-US"/>
          </a:p>
        </p:txBody>
      </p:sp>
    </p:spTree>
    <p:extLst>
      <p:ext uri="{BB962C8B-B14F-4D97-AF65-F5344CB8AC3E}">
        <p14:creationId xmlns:p14="http://schemas.microsoft.com/office/powerpoint/2010/main" val="44153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33CC-C5D3-3750-E016-480E10C77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035D49-BD22-8301-222E-AB0243495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DC2E7-ABF4-E6FF-F06A-07023500690B}"/>
              </a:ext>
            </a:extLst>
          </p:cNvPr>
          <p:cNvSpPr>
            <a:spLocks noGrp="1"/>
          </p:cNvSpPr>
          <p:nvPr>
            <p:ph type="dt" sz="half" idx="10"/>
          </p:nvPr>
        </p:nvSpPr>
        <p:spPr/>
        <p:txBody>
          <a:bodyPr/>
          <a:lstStyle/>
          <a:p>
            <a:fld id="{BDACDEA0-AFB5-7A4B-AE0D-933640EBFD71}" type="datetimeFigureOut">
              <a:rPr lang="en-US" smtClean="0"/>
              <a:t>6/15/24</a:t>
            </a:fld>
            <a:endParaRPr lang="en-US"/>
          </a:p>
        </p:txBody>
      </p:sp>
      <p:sp>
        <p:nvSpPr>
          <p:cNvPr id="5" name="Footer Placeholder 4">
            <a:extLst>
              <a:ext uri="{FF2B5EF4-FFF2-40B4-BE49-F238E27FC236}">
                <a16:creationId xmlns:a16="http://schemas.microsoft.com/office/drawing/2014/main" id="{F6D9F4EB-90DB-EAFE-A216-67711D3F6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37365-C359-7B5A-E194-547F8EFF1A9E}"/>
              </a:ext>
            </a:extLst>
          </p:cNvPr>
          <p:cNvSpPr>
            <a:spLocks noGrp="1"/>
          </p:cNvSpPr>
          <p:nvPr>
            <p:ph type="sldNum" sz="quarter" idx="12"/>
          </p:nvPr>
        </p:nvSpPr>
        <p:spPr/>
        <p:txBody>
          <a:bodyPr/>
          <a:lstStyle/>
          <a:p>
            <a:fld id="{DB1D918E-7C1C-5447-932E-EC751927395E}" type="slidenum">
              <a:rPr lang="en-US" smtClean="0"/>
              <a:t>‹#›</a:t>
            </a:fld>
            <a:endParaRPr lang="en-US"/>
          </a:p>
        </p:txBody>
      </p:sp>
    </p:spTree>
    <p:extLst>
      <p:ext uri="{BB962C8B-B14F-4D97-AF65-F5344CB8AC3E}">
        <p14:creationId xmlns:p14="http://schemas.microsoft.com/office/powerpoint/2010/main" val="271776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02E0-FB32-BA80-37CC-10FA65EF73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E45F00-A1D3-4076-D620-25C40BE937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C4423A-E595-0608-74F4-7829EE33987B}"/>
              </a:ext>
            </a:extLst>
          </p:cNvPr>
          <p:cNvSpPr>
            <a:spLocks noGrp="1"/>
          </p:cNvSpPr>
          <p:nvPr>
            <p:ph type="dt" sz="half" idx="10"/>
          </p:nvPr>
        </p:nvSpPr>
        <p:spPr/>
        <p:txBody>
          <a:bodyPr/>
          <a:lstStyle/>
          <a:p>
            <a:fld id="{BDACDEA0-AFB5-7A4B-AE0D-933640EBFD71}" type="datetimeFigureOut">
              <a:rPr lang="en-US" smtClean="0"/>
              <a:t>6/15/24</a:t>
            </a:fld>
            <a:endParaRPr lang="en-US"/>
          </a:p>
        </p:txBody>
      </p:sp>
      <p:sp>
        <p:nvSpPr>
          <p:cNvPr id="5" name="Footer Placeholder 4">
            <a:extLst>
              <a:ext uri="{FF2B5EF4-FFF2-40B4-BE49-F238E27FC236}">
                <a16:creationId xmlns:a16="http://schemas.microsoft.com/office/drawing/2014/main" id="{A2EB1577-921B-E280-B355-ABC3270BA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7DCCD-9FFD-D4CA-A62A-03AFCB10BFA4}"/>
              </a:ext>
            </a:extLst>
          </p:cNvPr>
          <p:cNvSpPr>
            <a:spLocks noGrp="1"/>
          </p:cNvSpPr>
          <p:nvPr>
            <p:ph type="sldNum" sz="quarter" idx="12"/>
          </p:nvPr>
        </p:nvSpPr>
        <p:spPr/>
        <p:txBody>
          <a:bodyPr/>
          <a:lstStyle/>
          <a:p>
            <a:fld id="{DB1D918E-7C1C-5447-932E-EC751927395E}" type="slidenum">
              <a:rPr lang="en-US" smtClean="0"/>
              <a:t>‹#›</a:t>
            </a:fld>
            <a:endParaRPr lang="en-US"/>
          </a:p>
        </p:txBody>
      </p:sp>
    </p:spTree>
    <p:extLst>
      <p:ext uri="{BB962C8B-B14F-4D97-AF65-F5344CB8AC3E}">
        <p14:creationId xmlns:p14="http://schemas.microsoft.com/office/powerpoint/2010/main" val="334313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8AA6-E1B1-2189-1897-26717517BA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79953D-6066-1E6E-4622-B9BCE7BCD9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143C43-BFE3-FAB1-465F-7AE4BB412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E3B908-A5A4-4EB2-8787-6BFDD6093819}"/>
              </a:ext>
            </a:extLst>
          </p:cNvPr>
          <p:cNvSpPr>
            <a:spLocks noGrp="1"/>
          </p:cNvSpPr>
          <p:nvPr>
            <p:ph type="dt" sz="half" idx="10"/>
          </p:nvPr>
        </p:nvSpPr>
        <p:spPr/>
        <p:txBody>
          <a:bodyPr/>
          <a:lstStyle/>
          <a:p>
            <a:fld id="{BDACDEA0-AFB5-7A4B-AE0D-933640EBFD71}" type="datetimeFigureOut">
              <a:rPr lang="en-US" smtClean="0"/>
              <a:t>6/15/24</a:t>
            </a:fld>
            <a:endParaRPr lang="en-US"/>
          </a:p>
        </p:txBody>
      </p:sp>
      <p:sp>
        <p:nvSpPr>
          <p:cNvPr id="6" name="Footer Placeholder 5">
            <a:extLst>
              <a:ext uri="{FF2B5EF4-FFF2-40B4-BE49-F238E27FC236}">
                <a16:creationId xmlns:a16="http://schemas.microsoft.com/office/drawing/2014/main" id="{7BCC1D2B-7CD6-BFDB-FCF0-640E39C46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0716B-7FCE-CC12-47B7-D1EE3778D94A}"/>
              </a:ext>
            </a:extLst>
          </p:cNvPr>
          <p:cNvSpPr>
            <a:spLocks noGrp="1"/>
          </p:cNvSpPr>
          <p:nvPr>
            <p:ph type="sldNum" sz="quarter" idx="12"/>
          </p:nvPr>
        </p:nvSpPr>
        <p:spPr/>
        <p:txBody>
          <a:bodyPr/>
          <a:lstStyle/>
          <a:p>
            <a:fld id="{DB1D918E-7C1C-5447-932E-EC751927395E}" type="slidenum">
              <a:rPr lang="en-US" smtClean="0"/>
              <a:t>‹#›</a:t>
            </a:fld>
            <a:endParaRPr lang="en-US"/>
          </a:p>
        </p:txBody>
      </p:sp>
    </p:spTree>
    <p:extLst>
      <p:ext uri="{BB962C8B-B14F-4D97-AF65-F5344CB8AC3E}">
        <p14:creationId xmlns:p14="http://schemas.microsoft.com/office/powerpoint/2010/main" val="359672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2EA73-D5D9-7355-79AC-BAA6F8ABDC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924D25-5097-F975-7E78-683A1C24E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5B4283-A27B-7D8E-1210-0E2CEECBB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878A4C-9E5E-9E0C-9634-680D4D45A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1C6C13-5D68-C8E3-60BE-5E51F71F3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1D74FD-34E3-5D58-415C-64BBA6C2401E}"/>
              </a:ext>
            </a:extLst>
          </p:cNvPr>
          <p:cNvSpPr>
            <a:spLocks noGrp="1"/>
          </p:cNvSpPr>
          <p:nvPr>
            <p:ph type="dt" sz="half" idx="10"/>
          </p:nvPr>
        </p:nvSpPr>
        <p:spPr/>
        <p:txBody>
          <a:bodyPr/>
          <a:lstStyle/>
          <a:p>
            <a:fld id="{BDACDEA0-AFB5-7A4B-AE0D-933640EBFD71}" type="datetimeFigureOut">
              <a:rPr lang="en-US" smtClean="0"/>
              <a:t>6/15/24</a:t>
            </a:fld>
            <a:endParaRPr lang="en-US"/>
          </a:p>
        </p:txBody>
      </p:sp>
      <p:sp>
        <p:nvSpPr>
          <p:cNvPr id="8" name="Footer Placeholder 7">
            <a:extLst>
              <a:ext uri="{FF2B5EF4-FFF2-40B4-BE49-F238E27FC236}">
                <a16:creationId xmlns:a16="http://schemas.microsoft.com/office/drawing/2014/main" id="{85F0E024-D7EC-FCB5-A4CD-FFE597EF77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EE82BE-6BAE-F868-B859-21442F1B956A}"/>
              </a:ext>
            </a:extLst>
          </p:cNvPr>
          <p:cNvSpPr>
            <a:spLocks noGrp="1"/>
          </p:cNvSpPr>
          <p:nvPr>
            <p:ph type="sldNum" sz="quarter" idx="12"/>
          </p:nvPr>
        </p:nvSpPr>
        <p:spPr/>
        <p:txBody>
          <a:bodyPr/>
          <a:lstStyle/>
          <a:p>
            <a:fld id="{DB1D918E-7C1C-5447-932E-EC751927395E}" type="slidenum">
              <a:rPr lang="en-US" smtClean="0"/>
              <a:t>‹#›</a:t>
            </a:fld>
            <a:endParaRPr lang="en-US"/>
          </a:p>
        </p:txBody>
      </p:sp>
    </p:spTree>
    <p:extLst>
      <p:ext uri="{BB962C8B-B14F-4D97-AF65-F5344CB8AC3E}">
        <p14:creationId xmlns:p14="http://schemas.microsoft.com/office/powerpoint/2010/main" val="98443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38CE-AF0C-5FC2-982B-9098813B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949B5C-2A5B-9AD9-E118-3DBA598933D7}"/>
              </a:ext>
            </a:extLst>
          </p:cNvPr>
          <p:cNvSpPr>
            <a:spLocks noGrp="1"/>
          </p:cNvSpPr>
          <p:nvPr>
            <p:ph type="dt" sz="half" idx="10"/>
          </p:nvPr>
        </p:nvSpPr>
        <p:spPr/>
        <p:txBody>
          <a:bodyPr/>
          <a:lstStyle/>
          <a:p>
            <a:fld id="{BDACDEA0-AFB5-7A4B-AE0D-933640EBFD71}" type="datetimeFigureOut">
              <a:rPr lang="en-US" smtClean="0"/>
              <a:t>6/15/24</a:t>
            </a:fld>
            <a:endParaRPr lang="en-US"/>
          </a:p>
        </p:txBody>
      </p:sp>
      <p:sp>
        <p:nvSpPr>
          <p:cNvPr id="4" name="Footer Placeholder 3">
            <a:extLst>
              <a:ext uri="{FF2B5EF4-FFF2-40B4-BE49-F238E27FC236}">
                <a16:creationId xmlns:a16="http://schemas.microsoft.com/office/drawing/2014/main" id="{98D14706-0717-E594-5015-79A704483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C27ADE-8A64-0AAD-E6E0-AA650B483F3E}"/>
              </a:ext>
            </a:extLst>
          </p:cNvPr>
          <p:cNvSpPr>
            <a:spLocks noGrp="1"/>
          </p:cNvSpPr>
          <p:nvPr>
            <p:ph type="sldNum" sz="quarter" idx="12"/>
          </p:nvPr>
        </p:nvSpPr>
        <p:spPr/>
        <p:txBody>
          <a:bodyPr/>
          <a:lstStyle/>
          <a:p>
            <a:fld id="{DB1D918E-7C1C-5447-932E-EC751927395E}" type="slidenum">
              <a:rPr lang="en-US" smtClean="0"/>
              <a:t>‹#›</a:t>
            </a:fld>
            <a:endParaRPr lang="en-US"/>
          </a:p>
        </p:txBody>
      </p:sp>
    </p:spTree>
    <p:extLst>
      <p:ext uri="{BB962C8B-B14F-4D97-AF65-F5344CB8AC3E}">
        <p14:creationId xmlns:p14="http://schemas.microsoft.com/office/powerpoint/2010/main" val="279590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90C04-06EA-58B3-CFA2-7F0018D98CDC}"/>
              </a:ext>
            </a:extLst>
          </p:cNvPr>
          <p:cNvSpPr>
            <a:spLocks noGrp="1"/>
          </p:cNvSpPr>
          <p:nvPr>
            <p:ph type="dt" sz="half" idx="10"/>
          </p:nvPr>
        </p:nvSpPr>
        <p:spPr/>
        <p:txBody>
          <a:bodyPr/>
          <a:lstStyle/>
          <a:p>
            <a:fld id="{BDACDEA0-AFB5-7A4B-AE0D-933640EBFD71}" type="datetimeFigureOut">
              <a:rPr lang="en-US" smtClean="0"/>
              <a:t>6/15/24</a:t>
            </a:fld>
            <a:endParaRPr lang="en-US"/>
          </a:p>
        </p:txBody>
      </p:sp>
      <p:sp>
        <p:nvSpPr>
          <p:cNvPr id="3" name="Footer Placeholder 2">
            <a:extLst>
              <a:ext uri="{FF2B5EF4-FFF2-40B4-BE49-F238E27FC236}">
                <a16:creationId xmlns:a16="http://schemas.microsoft.com/office/drawing/2014/main" id="{8C46429F-514D-34B0-C8DF-20A34F7B77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9A7824-5F73-97CB-BE0A-EF5DC5B3FC4F}"/>
              </a:ext>
            </a:extLst>
          </p:cNvPr>
          <p:cNvSpPr>
            <a:spLocks noGrp="1"/>
          </p:cNvSpPr>
          <p:nvPr>
            <p:ph type="sldNum" sz="quarter" idx="12"/>
          </p:nvPr>
        </p:nvSpPr>
        <p:spPr/>
        <p:txBody>
          <a:bodyPr/>
          <a:lstStyle/>
          <a:p>
            <a:fld id="{DB1D918E-7C1C-5447-932E-EC751927395E}" type="slidenum">
              <a:rPr lang="en-US" smtClean="0"/>
              <a:t>‹#›</a:t>
            </a:fld>
            <a:endParaRPr lang="en-US"/>
          </a:p>
        </p:txBody>
      </p:sp>
    </p:spTree>
    <p:extLst>
      <p:ext uri="{BB962C8B-B14F-4D97-AF65-F5344CB8AC3E}">
        <p14:creationId xmlns:p14="http://schemas.microsoft.com/office/powerpoint/2010/main" val="381207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C4D51-BD8E-581E-E795-D2532A23E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49F3C2-D862-2DA6-0DD2-882298410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FED461-D8A5-1323-7835-82705C6A7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93D62-9A43-15B2-7706-930C7B5B2747}"/>
              </a:ext>
            </a:extLst>
          </p:cNvPr>
          <p:cNvSpPr>
            <a:spLocks noGrp="1"/>
          </p:cNvSpPr>
          <p:nvPr>
            <p:ph type="dt" sz="half" idx="10"/>
          </p:nvPr>
        </p:nvSpPr>
        <p:spPr/>
        <p:txBody>
          <a:bodyPr/>
          <a:lstStyle/>
          <a:p>
            <a:fld id="{BDACDEA0-AFB5-7A4B-AE0D-933640EBFD71}" type="datetimeFigureOut">
              <a:rPr lang="en-US" smtClean="0"/>
              <a:t>6/15/24</a:t>
            </a:fld>
            <a:endParaRPr lang="en-US"/>
          </a:p>
        </p:txBody>
      </p:sp>
      <p:sp>
        <p:nvSpPr>
          <p:cNvPr id="6" name="Footer Placeholder 5">
            <a:extLst>
              <a:ext uri="{FF2B5EF4-FFF2-40B4-BE49-F238E27FC236}">
                <a16:creationId xmlns:a16="http://schemas.microsoft.com/office/drawing/2014/main" id="{56D99764-F35D-0D63-2C04-6B60BDF92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E480A-4F5A-C5FA-48A7-93B2915F9BFA}"/>
              </a:ext>
            </a:extLst>
          </p:cNvPr>
          <p:cNvSpPr>
            <a:spLocks noGrp="1"/>
          </p:cNvSpPr>
          <p:nvPr>
            <p:ph type="sldNum" sz="quarter" idx="12"/>
          </p:nvPr>
        </p:nvSpPr>
        <p:spPr/>
        <p:txBody>
          <a:bodyPr/>
          <a:lstStyle/>
          <a:p>
            <a:fld id="{DB1D918E-7C1C-5447-932E-EC751927395E}" type="slidenum">
              <a:rPr lang="en-US" smtClean="0"/>
              <a:t>‹#›</a:t>
            </a:fld>
            <a:endParaRPr lang="en-US"/>
          </a:p>
        </p:txBody>
      </p:sp>
    </p:spTree>
    <p:extLst>
      <p:ext uri="{BB962C8B-B14F-4D97-AF65-F5344CB8AC3E}">
        <p14:creationId xmlns:p14="http://schemas.microsoft.com/office/powerpoint/2010/main" val="276854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EC023-ECC1-51B1-C731-1D521C42F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E57224-335C-25D7-65D0-D1695D19AF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568583-0561-CA34-6091-19C1BD1C9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502F4-B437-57AC-9B4B-870301D415E5}"/>
              </a:ext>
            </a:extLst>
          </p:cNvPr>
          <p:cNvSpPr>
            <a:spLocks noGrp="1"/>
          </p:cNvSpPr>
          <p:nvPr>
            <p:ph type="dt" sz="half" idx="10"/>
          </p:nvPr>
        </p:nvSpPr>
        <p:spPr/>
        <p:txBody>
          <a:bodyPr/>
          <a:lstStyle/>
          <a:p>
            <a:fld id="{BDACDEA0-AFB5-7A4B-AE0D-933640EBFD71}" type="datetimeFigureOut">
              <a:rPr lang="en-US" smtClean="0"/>
              <a:t>6/15/24</a:t>
            </a:fld>
            <a:endParaRPr lang="en-US"/>
          </a:p>
        </p:txBody>
      </p:sp>
      <p:sp>
        <p:nvSpPr>
          <p:cNvPr id="6" name="Footer Placeholder 5">
            <a:extLst>
              <a:ext uri="{FF2B5EF4-FFF2-40B4-BE49-F238E27FC236}">
                <a16:creationId xmlns:a16="http://schemas.microsoft.com/office/drawing/2014/main" id="{1AEF376C-8174-D4C4-9C50-4AFC306FD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11A769-F384-D014-8EAC-A36F81D09526}"/>
              </a:ext>
            </a:extLst>
          </p:cNvPr>
          <p:cNvSpPr>
            <a:spLocks noGrp="1"/>
          </p:cNvSpPr>
          <p:nvPr>
            <p:ph type="sldNum" sz="quarter" idx="12"/>
          </p:nvPr>
        </p:nvSpPr>
        <p:spPr/>
        <p:txBody>
          <a:bodyPr/>
          <a:lstStyle/>
          <a:p>
            <a:fld id="{DB1D918E-7C1C-5447-932E-EC751927395E}" type="slidenum">
              <a:rPr lang="en-US" smtClean="0"/>
              <a:t>‹#›</a:t>
            </a:fld>
            <a:endParaRPr lang="en-US"/>
          </a:p>
        </p:txBody>
      </p:sp>
    </p:spTree>
    <p:extLst>
      <p:ext uri="{BB962C8B-B14F-4D97-AF65-F5344CB8AC3E}">
        <p14:creationId xmlns:p14="http://schemas.microsoft.com/office/powerpoint/2010/main" val="31426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9C1630-37FD-A3B5-9314-04956A1696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E66CC9-F0E4-0A1A-6C2A-1E46155775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7B4E3-9EA1-FEC6-B8DF-7490E5D4A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ACDEA0-AFB5-7A4B-AE0D-933640EBFD71}" type="datetimeFigureOut">
              <a:rPr lang="en-US" smtClean="0"/>
              <a:t>6/15/24</a:t>
            </a:fld>
            <a:endParaRPr lang="en-US"/>
          </a:p>
        </p:txBody>
      </p:sp>
      <p:sp>
        <p:nvSpPr>
          <p:cNvPr id="5" name="Footer Placeholder 4">
            <a:extLst>
              <a:ext uri="{FF2B5EF4-FFF2-40B4-BE49-F238E27FC236}">
                <a16:creationId xmlns:a16="http://schemas.microsoft.com/office/drawing/2014/main" id="{467B0038-FA4D-475F-81ED-60AAEC510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90059EF-8BF5-7486-B430-84162E3C59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1D918E-7C1C-5447-932E-EC751927395E}" type="slidenum">
              <a:rPr lang="en-US" smtClean="0"/>
              <a:t>‹#›</a:t>
            </a:fld>
            <a:endParaRPr lang="en-US"/>
          </a:p>
        </p:txBody>
      </p:sp>
    </p:spTree>
    <p:extLst>
      <p:ext uri="{BB962C8B-B14F-4D97-AF65-F5344CB8AC3E}">
        <p14:creationId xmlns:p14="http://schemas.microsoft.com/office/powerpoint/2010/main" val="285133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libproxy.library.unt.edu/10.1007/s12186-019-09228-x" TargetMode="External"/><Relationship Id="rId2" Type="http://schemas.openxmlformats.org/officeDocument/2006/relationships/hyperlink" Target="https://doi.org/10.1016/j.eswa.2004.05.008" TargetMode="External"/><Relationship Id="rId1" Type="http://schemas.openxmlformats.org/officeDocument/2006/relationships/slideLayout" Target="../slideLayouts/slideLayout1.xml"/><Relationship Id="rId5" Type="http://schemas.openxmlformats.org/officeDocument/2006/relationships/hyperlink" Target="https://doi-org.libproxy.library.unt.edu/10.1108/09534811211228148" TargetMode="External"/><Relationship Id="rId4" Type="http://schemas.openxmlformats.org/officeDocument/2006/relationships/hyperlink" Target="https://doi-org.libproxy.library.unt.edu/10.1111/ijtd.1202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9.svg"/><Relationship Id="rId7" Type="http://schemas.openxmlformats.org/officeDocument/2006/relationships/image" Target="../media/image31.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11116102" y="6142"/>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11116102" y="6142"/>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11116102" y="6142"/>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11116104" y="6142"/>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11116105" y="15696"/>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11116102" y="1"/>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11116104" y="3"/>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1116102" y="0"/>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pic>
        <p:nvPicPr>
          <p:cNvPr id="70" name="Picture 69">
            <a:extLst>
              <a:ext uri="{FF2B5EF4-FFF2-40B4-BE49-F238E27FC236}">
                <a16:creationId xmlns:a16="http://schemas.microsoft.com/office/drawing/2014/main" id="{7C608E55-2A2E-2EBC-53AE-99F62628C9F1}"/>
              </a:ext>
            </a:extLst>
          </p:cNvPr>
          <p:cNvPicPr>
            <a:picLocks noChangeAspect="1"/>
          </p:cNvPicPr>
          <p:nvPr/>
        </p:nvPicPr>
        <p:blipFill>
          <a:blip r:embed="rId3"/>
          <a:stretch>
            <a:fillRect/>
          </a:stretch>
        </p:blipFill>
        <p:spPr>
          <a:xfrm>
            <a:off x="9157647" y="5935149"/>
            <a:ext cx="1793909" cy="827957"/>
          </a:xfrm>
          <a:prstGeom prst="rect">
            <a:avLst/>
          </a:prstGeom>
        </p:spPr>
      </p:pic>
      <p:sp>
        <p:nvSpPr>
          <p:cNvPr id="71" name="TextBox 70">
            <a:extLst>
              <a:ext uri="{FF2B5EF4-FFF2-40B4-BE49-F238E27FC236}">
                <a16:creationId xmlns:a16="http://schemas.microsoft.com/office/drawing/2014/main" id="{3DA89030-F39D-94DA-2D8E-53E339A2A912}"/>
              </a:ext>
            </a:extLst>
          </p:cNvPr>
          <p:cNvSpPr txBox="1"/>
          <p:nvPr/>
        </p:nvSpPr>
        <p:spPr>
          <a:xfrm>
            <a:off x="1936845" y="2625344"/>
            <a:ext cx="8318310" cy="1200329"/>
          </a:xfrm>
          <a:prstGeom prst="rect">
            <a:avLst/>
          </a:prstGeom>
          <a:noFill/>
        </p:spPr>
        <p:txBody>
          <a:bodyPr wrap="square" rtlCol="0">
            <a:spAutoFit/>
          </a:bodyPr>
          <a:lstStyle/>
          <a:p>
            <a:pPr algn="ctr"/>
            <a:r>
              <a:rPr lang="en-US" sz="3600" dirty="0">
                <a:latin typeface="Tw Cen MT" panose="020B0602020104020603" pitchFamily="34" charset="77"/>
              </a:rPr>
              <a:t>Understanding Your Workforce’s Self-Directed Learning Capabilities</a:t>
            </a:r>
          </a:p>
        </p:txBody>
      </p:sp>
      <p:sp>
        <p:nvSpPr>
          <p:cNvPr id="72" name="TextBox 71">
            <a:extLst>
              <a:ext uri="{FF2B5EF4-FFF2-40B4-BE49-F238E27FC236}">
                <a16:creationId xmlns:a16="http://schemas.microsoft.com/office/drawing/2014/main" id="{22AFB5F1-6C9E-DBBA-030F-FF2241B460C5}"/>
              </a:ext>
            </a:extLst>
          </p:cNvPr>
          <p:cNvSpPr txBox="1"/>
          <p:nvPr/>
        </p:nvSpPr>
        <p:spPr>
          <a:xfrm>
            <a:off x="4137546" y="4118061"/>
            <a:ext cx="3916908" cy="1754326"/>
          </a:xfrm>
          <a:prstGeom prst="rect">
            <a:avLst/>
          </a:prstGeom>
          <a:noFill/>
        </p:spPr>
        <p:txBody>
          <a:bodyPr wrap="square" rtlCol="0">
            <a:spAutoFit/>
          </a:bodyPr>
          <a:lstStyle/>
          <a:p>
            <a:pPr algn="ctr"/>
            <a:r>
              <a:rPr lang="en-US" dirty="0">
                <a:latin typeface="Tw Cen MT" panose="020B0602020104020603" pitchFamily="34" charset="77"/>
              </a:rPr>
              <a:t>Colin Talbot</a:t>
            </a:r>
          </a:p>
          <a:p>
            <a:pPr algn="ctr"/>
            <a:r>
              <a:rPr lang="en-US" dirty="0" err="1">
                <a:latin typeface="Tw Cen MT" panose="020B0602020104020603" pitchFamily="34" charset="77"/>
              </a:rPr>
              <a:t>talbot.unt@gmail.com</a:t>
            </a:r>
            <a:endParaRPr lang="en-US" dirty="0">
              <a:latin typeface="Tw Cen MT" panose="020B0602020104020603" pitchFamily="34" charset="77"/>
            </a:endParaRPr>
          </a:p>
          <a:p>
            <a:pPr algn="ctr"/>
            <a:r>
              <a:rPr lang="en-US" dirty="0">
                <a:latin typeface="Tw Cen MT" panose="020B0602020104020603" pitchFamily="34" charset="77"/>
              </a:rPr>
              <a:t>Doctoral Student</a:t>
            </a:r>
          </a:p>
          <a:p>
            <a:pPr algn="ctr"/>
            <a:r>
              <a:rPr lang="en-US" dirty="0">
                <a:latin typeface="Tw Cen MT" panose="020B0602020104020603" pitchFamily="34" charset="77"/>
              </a:rPr>
              <a:t>University of North Texas</a:t>
            </a:r>
          </a:p>
          <a:p>
            <a:pPr algn="ctr"/>
            <a:r>
              <a:rPr lang="en-US" dirty="0">
                <a:latin typeface="Tw Cen MT" panose="020B0602020104020603" pitchFamily="34" charset="77"/>
              </a:rPr>
              <a:t>College of Information</a:t>
            </a:r>
          </a:p>
          <a:p>
            <a:pPr algn="ctr"/>
            <a:r>
              <a:rPr lang="en-US" dirty="0">
                <a:latin typeface="Tw Cen MT" panose="020B0602020104020603" pitchFamily="34" charset="77"/>
              </a:rPr>
              <a:t>Department of Learning Technologies</a:t>
            </a:r>
          </a:p>
        </p:txBody>
      </p:sp>
      <p:sp>
        <p:nvSpPr>
          <p:cNvPr id="73" name="Oval 72">
            <a:extLst>
              <a:ext uri="{FF2B5EF4-FFF2-40B4-BE49-F238E27FC236}">
                <a16:creationId xmlns:a16="http://schemas.microsoft.com/office/drawing/2014/main" id="{D63CB105-CC1C-493F-B632-84064E053673}"/>
              </a:ext>
            </a:extLst>
          </p:cNvPr>
          <p:cNvSpPr/>
          <p:nvPr/>
        </p:nvSpPr>
        <p:spPr>
          <a:xfrm>
            <a:off x="5154304" y="544394"/>
            <a:ext cx="1883391" cy="1883391"/>
          </a:xfrm>
          <a:prstGeom prst="ellipse">
            <a:avLst/>
          </a:prstGeom>
          <a:solidFill>
            <a:srgbClr val="017B3B"/>
          </a:solidFill>
          <a:ln>
            <a:solidFill>
              <a:schemeClr val="bg2"/>
            </a:solidFill>
          </a:ln>
          <a:effectLst>
            <a:outerShdw blurRad="215900" dist="381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Idea outline">
            <a:extLst>
              <a:ext uri="{FF2B5EF4-FFF2-40B4-BE49-F238E27FC236}">
                <a16:creationId xmlns:a16="http://schemas.microsoft.com/office/drawing/2014/main" id="{DA4E2F99-CEF8-CB9F-96B3-CCF78FD09F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03458" y="893548"/>
            <a:ext cx="1185081" cy="1185081"/>
          </a:xfrm>
          <a:prstGeom prst="rect">
            <a:avLst/>
          </a:prstGeom>
        </p:spPr>
      </p:pic>
    </p:spTree>
    <p:extLst>
      <p:ext uri="{BB962C8B-B14F-4D97-AF65-F5344CB8AC3E}">
        <p14:creationId xmlns:p14="http://schemas.microsoft.com/office/powerpoint/2010/main" val="927776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0" y="15695"/>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0" y="6141"/>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0" y="-6144"/>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0" y="-6144"/>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0" y="8868"/>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4" y="-6827"/>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a:grpSpLocks noGrp="1" noUngrp="1" noRot="1" noMove="1" noResize="1"/>
          </p:cNvGrpSpPr>
          <p:nvPr/>
        </p:nvGrpSpPr>
        <p:grpSpPr>
          <a:xfrm>
            <a:off x="0" y="0"/>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a:spLocks noGrp="1" noRot="1" noMove="1" noResize="1" noEditPoints="1" noAdjustHandles="1" noChangeArrowheads="1" noChangeShapeType="1"/>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TextBox 59">
              <a:extLst>
                <a:ext uri="{FF2B5EF4-FFF2-40B4-BE49-F238E27FC236}">
                  <a16:creationId xmlns:a16="http://schemas.microsoft.com/office/drawing/2014/main" id="{47D5F637-B14A-BD86-9543-1C6EF49C028A}"/>
                </a:ext>
              </a:extLst>
            </p:cNvPr>
            <p:cNvSpPr txBox="1">
              <a:spLocks noGrp="1" noRot="1" noMove="1" noResize="1" noEditPoints="1" noAdjustHandles="1" noChangeArrowheads="1" noChangeShapeType="1"/>
            </p:cNvSpPr>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1116102" y="0"/>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sp>
        <p:nvSpPr>
          <p:cNvPr id="2" name="TextBox 1">
            <a:extLst>
              <a:ext uri="{FF2B5EF4-FFF2-40B4-BE49-F238E27FC236}">
                <a16:creationId xmlns:a16="http://schemas.microsoft.com/office/drawing/2014/main" id="{03C26991-07AB-3C37-62F7-28B45FAB65DF}"/>
              </a:ext>
            </a:extLst>
          </p:cNvPr>
          <p:cNvSpPr txBox="1"/>
          <p:nvPr/>
        </p:nvSpPr>
        <p:spPr>
          <a:xfrm>
            <a:off x="1936845" y="168837"/>
            <a:ext cx="8318310" cy="646331"/>
          </a:xfrm>
          <a:prstGeom prst="rect">
            <a:avLst/>
          </a:prstGeom>
          <a:noFill/>
        </p:spPr>
        <p:txBody>
          <a:bodyPr wrap="square" rtlCol="0">
            <a:spAutoFit/>
          </a:bodyPr>
          <a:lstStyle/>
          <a:p>
            <a:pPr algn="ctr"/>
            <a:r>
              <a:rPr lang="en-US" sz="3600" dirty="0">
                <a:latin typeface="Tw Cen MT" panose="020B0602020104020603" pitchFamily="34" charset="77"/>
              </a:rPr>
              <a:t>Future Studies &amp; Implications</a:t>
            </a:r>
          </a:p>
        </p:txBody>
      </p:sp>
      <p:sp>
        <p:nvSpPr>
          <p:cNvPr id="32" name="Triangle 31">
            <a:extLst>
              <a:ext uri="{FF2B5EF4-FFF2-40B4-BE49-F238E27FC236}">
                <a16:creationId xmlns:a16="http://schemas.microsoft.com/office/drawing/2014/main" id="{2FA2A0E1-5209-65B3-8D8A-5EA941B3D377}"/>
              </a:ext>
            </a:extLst>
          </p:cNvPr>
          <p:cNvSpPr/>
          <p:nvPr/>
        </p:nvSpPr>
        <p:spPr>
          <a:xfrm>
            <a:off x="4688746" y="2224916"/>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7DF86C94-909F-B3A5-284A-C5BE0B1B97A6}"/>
              </a:ext>
            </a:extLst>
          </p:cNvPr>
          <p:cNvSpPr/>
          <p:nvPr/>
        </p:nvSpPr>
        <p:spPr>
          <a:xfrm>
            <a:off x="5126814" y="2234449"/>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CB42DC6E-959B-19CF-A333-D68DF69BA299}"/>
              </a:ext>
            </a:extLst>
          </p:cNvPr>
          <p:cNvSpPr/>
          <p:nvPr/>
        </p:nvSpPr>
        <p:spPr>
          <a:xfrm>
            <a:off x="5564882" y="2222223"/>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68B6E215-1778-F4D1-AEC5-253413697A52}"/>
              </a:ext>
            </a:extLst>
          </p:cNvPr>
          <p:cNvSpPr/>
          <p:nvPr/>
        </p:nvSpPr>
        <p:spPr>
          <a:xfrm>
            <a:off x="6556433" y="2222223"/>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09F5F048-E523-93C7-94A4-3057C28C7899}"/>
              </a:ext>
            </a:extLst>
          </p:cNvPr>
          <p:cNvSpPr/>
          <p:nvPr/>
        </p:nvSpPr>
        <p:spPr>
          <a:xfrm>
            <a:off x="4212988" y="2685786"/>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47EE166B-DFD8-BDE6-6474-A5D682018E15}"/>
              </a:ext>
            </a:extLst>
          </p:cNvPr>
          <p:cNvSpPr/>
          <p:nvPr/>
        </p:nvSpPr>
        <p:spPr>
          <a:xfrm>
            <a:off x="5607532" y="2684949"/>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iangle 44">
            <a:extLst>
              <a:ext uri="{FF2B5EF4-FFF2-40B4-BE49-F238E27FC236}">
                <a16:creationId xmlns:a16="http://schemas.microsoft.com/office/drawing/2014/main" id="{0C20A13A-6554-0254-60E4-06970EF448CB}"/>
              </a:ext>
            </a:extLst>
          </p:cNvPr>
          <p:cNvSpPr/>
          <p:nvPr/>
        </p:nvSpPr>
        <p:spPr>
          <a:xfrm>
            <a:off x="5126814" y="2684949"/>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11F1F9A9-0FE4-7BF7-8BE7-627A03943285}"/>
              </a:ext>
            </a:extLst>
          </p:cNvPr>
          <p:cNvSpPr/>
          <p:nvPr/>
        </p:nvSpPr>
        <p:spPr>
          <a:xfrm>
            <a:off x="6032276" y="2230187"/>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D48F4413-FD29-EA61-30DF-4838B4841813}"/>
              </a:ext>
            </a:extLst>
          </p:cNvPr>
          <p:cNvSpPr/>
          <p:nvPr/>
        </p:nvSpPr>
        <p:spPr>
          <a:xfrm>
            <a:off x="4725454" y="2685786"/>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iangle 47">
            <a:extLst>
              <a:ext uri="{FF2B5EF4-FFF2-40B4-BE49-F238E27FC236}">
                <a16:creationId xmlns:a16="http://schemas.microsoft.com/office/drawing/2014/main" id="{45E61AFD-E850-E7F9-C1D9-BF2850D27F9F}"/>
              </a:ext>
            </a:extLst>
          </p:cNvPr>
          <p:cNvSpPr/>
          <p:nvPr/>
        </p:nvSpPr>
        <p:spPr>
          <a:xfrm>
            <a:off x="6106788" y="2672485"/>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iangle 48">
            <a:extLst>
              <a:ext uri="{FF2B5EF4-FFF2-40B4-BE49-F238E27FC236}">
                <a16:creationId xmlns:a16="http://schemas.microsoft.com/office/drawing/2014/main" id="{135C420E-C231-7B45-B633-4792CB09042B}"/>
              </a:ext>
            </a:extLst>
          </p:cNvPr>
          <p:cNvSpPr/>
          <p:nvPr/>
        </p:nvSpPr>
        <p:spPr>
          <a:xfrm>
            <a:off x="6587506" y="2686357"/>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iangle 69">
            <a:extLst>
              <a:ext uri="{FF2B5EF4-FFF2-40B4-BE49-F238E27FC236}">
                <a16:creationId xmlns:a16="http://schemas.microsoft.com/office/drawing/2014/main" id="{ED538F14-5A63-53FA-1365-A30E2D19D1F1}"/>
              </a:ext>
            </a:extLst>
          </p:cNvPr>
          <p:cNvSpPr/>
          <p:nvPr/>
        </p:nvSpPr>
        <p:spPr>
          <a:xfrm>
            <a:off x="4212988" y="2209182"/>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5CA061A4-2F04-0395-E069-DA7354A1969D}"/>
              </a:ext>
            </a:extLst>
          </p:cNvPr>
          <p:cNvSpPr/>
          <p:nvPr/>
        </p:nvSpPr>
        <p:spPr>
          <a:xfrm>
            <a:off x="620941" y="2355376"/>
            <a:ext cx="1799136" cy="584775"/>
          </a:xfrm>
          <a:prstGeom prst="roundRect">
            <a:avLst/>
          </a:prstGeom>
          <a:solidFill>
            <a:srgbClr val="247B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Organizational Support</a:t>
            </a:r>
          </a:p>
        </p:txBody>
      </p:sp>
      <p:sp>
        <p:nvSpPr>
          <p:cNvPr id="72" name="Right Arrow 71">
            <a:extLst>
              <a:ext uri="{FF2B5EF4-FFF2-40B4-BE49-F238E27FC236}">
                <a16:creationId xmlns:a16="http://schemas.microsoft.com/office/drawing/2014/main" id="{EE924096-A28F-7294-AEA0-F82EF30C47D2}"/>
              </a:ext>
            </a:extLst>
          </p:cNvPr>
          <p:cNvSpPr/>
          <p:nvPr/>
        </p:nvSpPr>
        <p:spPr>
          <a:xfrm>
            <a:off x="3193867" y="2332771"/>
            <a:ext cx="512759" cy="484632"/>
          </a:xfrm>
          <a:prstGeom prst="rightArrow">
            <a:avLst/>
          </a:prstGeom>
          <a:solidFill>
            <a:srgbClr val="6767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9A34B436-A410-B61F-4C28-7C8513541F94}"/>
              </a:ext>
            </a:extLst>
          </p:cNvPr>
          <p:cNvSpPr/>
          <p:nvPr/>
        </p:nvSpPr>
        <p:spPr>
          <a:xfrm>
            <a:off x="1893738" y="1076777"/>
            <a:ext cx="1799136" cy="584775"/>
          </a:xfrm>
          <a:prstGeom prst="roundRect">
            <a:avLst/>
          </a:prstGeom>
          <a:solidFill>
            <a:srgbClr val="F25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Organizational Priorities</a:t>
            </a:r>
          </a:p>
        </p:txBody>
      </p:sp>
      <p:sp>
        <p:nvSpPr>
          <p:cNvPr id="4" name="Rounded Rectangle 3">
            <a:extLst>
              <a:ext uri="{FF2B5EF4-FFF2-40B4-BE49-F238E27FC236}">
                <a16:creationId xmlns:a16="http://schemas.microsoft.com/office/drawing/2014/main" id="{2C9619D5-C220-4536-F201-F35C39CC1637}"/>
              </a:ext>
            </a:extLst>
          </p:cNvPr>
          <p:cNvSpPr/>
          <p:nvPr/>
        </p:nvSpPr>
        <p:spPr>
          <a:xfrm>
            <a:off x="1911154" y="3671588"/>
            <a:ext cx="1799136" cy="584775"/>
          </a:xfrm>
          <a:prstGeom prst="roundRect">
            <a:avLst/>
          </a:prstGeom>
          <a:solidFill>
            <a:srgbClr val="FFE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Learner Priorities</a:t>
            </a:r>
          </a:p>
        </p:txBody>
      </p:sp>
      <p:sp>
        <p:nvSpPr>
          <p:cNvPr id="5" name="Triangle 4">
            <a:extLst>
              <a:ext uri="{FF2B5EF4-FFF2-40B4-BE49-F238E27FC236}">
                <a16:creationId xmlns:a16="http://schemas.microsoft.com/office/drawing/2014/main" id="{A2739960-3752-E34B-88F7-1AAEB75C51DA}"/>
              </a:ext>
            </a:extLst>
          </p:cNvPr>
          <p:cNvSpPr/>
          <p:nvPr/>
        </p:nvSpPr>
        <p:spPr>
          <a:xfrm>
            <a:off x="4703532" y="2226886"/>
            <a:ext cx="339170" cy="292388"/>
          </a:xfrm>
          <a:prstGeom prst="triangle">
            <a:avLst/>
          </a:prstGeom>
          <a:solidFill>
            <a:srgbClr val="FFE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45ADCD15-4F6E-E93B-943A-33D560EF6CD0}"/>
              </a:ext>
            </a:extLst>
          </p:cNvPr>
          <p:cNvSpPr/>
          <p:nvPr/>
        </p:nvSpPr>
        <p:spPr>
          <a:xfrm>
            <a:off x="5141600" y="2236419"/>
            <a:ext cx="339170" cy="292388"/>
          </a:xfrm>
          <a:prstGeom prst="triangle">
            <a:avLst/>
          </a:prstGeom>
          <a:solidFill>
            <a:srgbClr val="F25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CB59BE6C-A466-0C00-F505-745FF7A62E9F}"/>
              </a:ext>
            </a:extLst>
          </p:cNvPr>
          <p:cNvSpPr/>
          <p:nvPr/>
        </p:nvSpPr>
        <p:spPr>
          <a:xfrm>
            <a:off x="5579668" y="2224193"/>
            <a:ext cx="339170" cy="292388"/>
          </a:xfrm>
          <a:prstGeom prst="triangle">
            <a:avLst/>
          </a:prstGeom>
          <a:solidFill>
            <a:srgbClr val="FFE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D7B52F7E-6237-5082-53B7-81C36A8F516F}"/>
              </a:ext>
            </a:extLst>
          </p:cNvPr>
          <p:cNvSpPr/>
          <p:nvPr/>
        </p:nvSpPr>
        <p:spPr>
          <a:xfrm>
            <a:off x="6571219" y="2224193"/>
            <a:ext cx="339170" cy="292388"/>
          </a:xfrm>
          <a:prstGeom prst="triangle">
            <a:avLst/>
          </a:prstGeom>
          <a:solidFill>
            <a:srgbClr val="FFE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88E84C66-DE6D-650D-31FC-69AB93BF64C8}"/>
              </a:ext>
            </a:extLst>
          </p:cNvPr>
          <p:cNvSpPr/>
          <p:nvPr/>
        </p:nvSpPr>
        <p:spPr>
          <a:xfrm>
            <a:off x="4227774" y="2687756"/>
            <a:ext cx="339170" cy="292388"/>
          </a:xfrm>
          <a:prstGeom prst="triangle">
            <a:avLst/>
          </a:prstGeom>
          <a:solidFill>
            <a:srgbClr val="FFE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2B57DB03-EFC9-8E43-E0EE-BE51530A5C59}"/>
              </a:ext>
            </a:extLst>
          </p:cNvPr>
          <p:cNvSpPr/>
          <p:nvPr/>
        </p:nvSpPr>
        <p:spPr>
          <a:xfrm>
            <a:off x="5622318" y="2686919"/>
            <a:ext cx="339170" cy="292388"/>
          </a:xfrm>
          <a:prstGeom prst="triangle">
            <a:avLst/>
          </a:prstGeom>
          <a:solidFill>
            <a:srgbClr val="F25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4C85671B-4596-9DD1-E388-B75413444C3E}"/>
              </a:ext>
            </a:extLst>
          </p:cNvPr>
          <p:cNvSpPr/>
          <p:nvPr/>
        </p:nvSpPr>
        <p:spPr>
          <a:xfrm>
            <a:off x="5141600" y="2686919"/>
            <a:ext cx="339170" cy="292388"/>
          </a:xfrm>
          <a:prstGeom prst="triangle">
            <a:avLst/>
          </a:prstGeom>
          <a:solidFill>
            <a:srgbClr val="FFE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8E4229A5-FBC7-B7A2-D613-738553E68242}"/>
              </a:ext>
            </a:extLst>
          </p:cNvPr>
          <p:cNvSpPr/>
          <p:nvPr/>
        </p:nvSpPr>
        <p:spPr>
          <a:xfrm>
            <a:off x="6047062" y="2232157"/>
            <a:ext cx="339170" cy="292388"/>
          </a:xfrm>
          <a:prstGeom prst="triangle">
            <a:avLst/>
          </a:prstGeom>
          <a:solidFill>
            <a:srgbClr val="F25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7BF696B4-5660-4E15-0B93-F5DBE701E248}"/>
              </a:ext>
            </a:extLst>
          </p:cNvPr>
          <p:cNvSpPr/>
          <p:nvPr/>
        </p:nvSpPr>
        <p:spPr>
          <a:xfrm>
            <a:off x="4740240" y="2687756"/>
            <a:ext cx="339170" cy="292388"/>
          </a:xfrm>
          <a:prstGeom prst="triangle">
            <a:avLst/>
          </a:prstGeom>
          <a:solidFill>
            <a:srgbClr val="F25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214EBF5F-3B3C-2259-1712-23B5A3EA5345}"/>
              </a:ext>
            </a:extLst>
          </p:cNvPr>
          <p:cNvSpPr/>
          <p:nvPr/>
        </p:nvSpPr>
        <p:spPr>
          <a:xfrm>
            <a:off x="6121574" y="2674455"/>
            <a:ext cx="339170" cy="292388"/>
          </a:xfrm>
          <a:prstGeom prst="triangle">
            <a:avLst/>
          </a:prstGeom>
          <a:solidFill>
            <a:srgbClr val="FFE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8A39F130-9879-9E60-A81F-0854E0B90CF1}"/>
              </a:ext>
            </a:extLst>
          </p:cNvPr>
          <p:cNvSpPr/>
          <p:nvPr/>
        </p:nvSpPr>
        <p:spPr>
          <a:xfrm>
            <a:off x="6602292" y="2688327"/>
            <a:ext cx="339170" cy="292388"/>
          </a:xfrm>
          <a:prstGeom prst="triangle">
            <a:avLst/>
          </a:prstGeom>
          <a:solidFill>
            <a:srgbClr val="F25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426608E4-5F62-38FB-B06B-6BA443D9F4E4}"/>
              </a:ext>
            </a:extLst>
          </p:cNvPr>
          <p:cNvSpPr/>
          <p:nvPr/>
        </p:nvSpPr>
        <p:spPr>
          <a:xfrm>
            <a:off x="4212988" y="2224193"/>
            <a:ext cx="339170" cy="292388"/>
          </a:xfrm>
          <a:prstGeom prst="triangle">
            <a:avLst/>
          </a:prstGeom>
          <a:solidFill>
            <a:srgbClr val="F25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6DD9D25-32E5-A764-351D-4D08B6F51AF0}"/>
              </a:ext>
            </a:extLst>
          </p:cNvPr>
          <p:cNvSpPr/>
          <p:nvPr/>
        </p:nvSpPr>
        <p:spPr>
          <a:xfrm>
            <a:off x="4014788" y="1875141"/>
            <a:ext cx="3086100" cy="1395422"/>
          </a:xfrm>
          <a:prstGeom prst="roundRect">
            <a:avLst/>
          </a:prstGeom>
          <a:noFill/>
          <a:ln w="38100">
            <a:solidFill>
              <a:srgbClr val="247B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A1E7A5E-B40A-5AC5-4315-9EFD18ED316F}"/>
              </a:ext>
            </a:extLst>
          </p:cNvPr>
          <p:cNvSpPr txBox="1"/>
          <p:nvPr/>
        </p:nvSpPr>
        <p:spPr>
          <a:xfrm>
            <a:off x="4212988" y="1488164"/>
            <a:ext cx="2682615" cy="369332"/>
          </a:xfrm>
          <a:prstGeom prst="rect">
            <a:avLst/>
          </a:prstGeom>
          <a:noFill/>
        </p:spPr>
        <p:txBody>
          <a:bodyPr wrap="square" rtlCol="0">
            <a:spAutoFit/>
          </a:bodyPr>
          <a:lstStyle/>
          <a:p>
            <a:pPr algn="ctr"/>
            <a:r>
              <a:rPr lang="en-US" dirty="0">
                <a:latin typeface="Tw Cen MT" panose="020B0602020104020603" pitchFamily="34" charset="77"/>
              </a:rPr>
              <a:t>Knowledge Management</a:t>
            </a:r>
          </a:p>
        </p:txBody>
      </p:sp>
      <p:sp>
        <p:nvSpPr>
          <p:cNvPr id="19" name="Rounded Rectangle 18">
            <a:extLst>
              <a:ext uri="{FF2B5EF4-FFF2-40B4-BE49-F238E27FC236}">
                <a16:creationId xmlns:a16="http://schemas.microsoft.com/office/drawing/2014/main" id="{C379B910-85B5-BEC2-B0F9-BB8B04031ABF}"/>
              </a:ext>
            </a:extLst>
          </p:cNvPr>
          <p:cNvSpPr/>
          <p:nvPr/>
        </p:nvSpPr>
        <p:spPr>
          <a:xfrm>
            <a:off x="9133124" y="1052767"/>
            <a:ext cx="1799136" cy="584775"/>
          </a:xfrm>
          <a:prstGeom prst="roundRect">
            <a:avLst/>
          </a:prstGeom>
          <a:solidFill>
            <a:srgbClr val="81CB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Challenge</a:t>
            </a:r>
          </a:p>
        </p:txBody>
      </p:sp>
      <p:sp>
        <p:nvSpPr>
          <p:cNvPr id="20" name="Rounded Rectangle 19">
            <a:extLst>
              <a:ext uri="{FF2B5EF4-FFF2-40B4-BE49-F238E27FC236}">
                <a16:creationId xmlns:a16="http://schemas.microsoft.com/office/drawing/2014/main" id="{EEF1B165-4C5B-9856-3571-F7E7010EAB21}"/>
              </a:ext>
            </a:extLst>
          </p:cNvPr>
          <p:cNvSpPr/>
          <p:nvPr/>
        </p:nvSpPr>
        <p:spPr>
          <a:xfrm>
            <a:off x="9133118" y="2040383"/>
            <a:ext cx="1799136" cy="584775"/>
          </a:xfrm>
          <a:prstGeom prst="roundRect">
            <a:avLst/>
          </a:prstGeom>
          <a:solidFill>
            <a:srgbClr val="81CB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Challenge</a:t>
            </a:r>
          </a:p>
        </p:txBody>
      </p:sp>
      <p:sp>
        <p:nvSpPr>
          <p:cNvPr id="21" name="Rounded Rectangle 20">
            <a:extLst>
              <a:ext uri="{FF2B5EF4-FFF2-40B4-BE49-F238E27FC236}">
                <a16:creationId xmlns:a16="http://schemas.microsoft.com/office/drawing/2014/main" id="{C933FA70-F434-8049-E5BF-C6EF41DFD854}"/>
              </a:ext>
            </a:extLst>
          </p:cNvPr>
          <p:cNvSpPr/>
          <p:nvPr/>
        </p:nvSpPr>
        <p:spPr>
          <a:xfrm>
            <a:off x="9133118" y="3086813"/>
            <a:ext cx="1799136" cy="584775"/>
          </a:xfrm>
          <a:prstGeom prst="roundRect">
            <a:avLst/>
          </a:prstGeom>
          <a:solidFill>
            <a:srgbClr val="81CB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Challenge</a:t>
            </a:r>
          </a:p>
        </p:txBody>
      </p:sp>
      <p:sp>
        <p:nvSpPr>
          <p:cNvPr id="22" name="TextBox 21">
            <a:extLst>
              <a:ext uri="{FF2B5EF4-FFF2-40B4-BE49-F238E27FC236}">
                <a16:creationId xmlns:a16="http://schemas.microsoft.com/office/drawing/2014/main" id="{71175061-0195-4E5C-9C5F-8537C0EDE040}"/>
              </a:ext>
            </a:extLst>
          </p:cNvPr>
          <p:cNvSpPr txBox="1"/>
          <p:nvPr/>
        </p:nvSpPr>
        <p:spPr>
          <a:xfrm>
            <a:off x="7350071" y="3766821"/>
            <a:ext cx="2682615" cy="369332"/>
          </a:xfrm>
          <a:prstGeom prst="rect">
            <a:avLst/>
          </a:prstGeom>
          <a:noFill/>
        </p:spPr>
        <p:txBody>
          <a:bodyPr wrap="square" rtlCol="0">
            <a:spAutoFit/>
          </a:bodyPr>
          <a:lstStyle/>
          <a:p>
            <a:pPr algn="ctr"/>
            <a:r>
              <a:rPr lang="en-US" dirty="0">
                <a:latin typeface="Tw Cen MT" panose="020B0602020104020603" pitchFamily="34" charset="77"/>
              </a:rPr>
              <a:t>Dynamic Capabilities</a:t>
            </a:r>
          </a:p>
        </p:txBody>
      </p:sp>
    </p:spTree>
    <p:extLst>
      <p:ext uri="{BB962C8B-B14F-4D97-AF65-F5344CB8AC3E}">
        <p14:creationId xmlns:p14="http://schemas.microsoft.com/office/powerpoint/2010/main" val="12214074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250"/>
                                        <p:tgtEl>
                                          <p:spTgt spid="70"/>
                                        </p:tgtEl>
                                      </p:cBhvr>
                                    </p:animEffect>
                                    <p:set>
                                      <p:cBhvr>
                                        <p:cTn id="17" dur="1" fill="hold">
                                          <p:stCondLst>
                                            <p:cond delay="249"/>
                                          </p:stCondLst>
                                        </p:cTn>
                                        <p:tgtEl>
                                          <p:spTgt spid="70"/>
                                        </p:tgtEl>
                                        <p:attrNameLst>
                                          <p:attrName>style.visibility</p:attrName>
                                        </p:attrNameLst>
                                      </p:cBhvr>
                                      <p:to>
                                        <p:strVal val="hidden"/>
                                      </p:to>
                                    </p:set>
                                  </p:childTnLst>
                                </p:cTn>
                              </p:par>
                            </p:childTnLst>
                          </p:cTn>
                        </p:par>
                        <p:par>
                          <p:cTn id="18" fill="hold">
                            <p:stCondLst>
                              <p:cond delay="250"/>
                            </p:stCondLst>
                            <p:childTnLst>
                              <p:par>
                                <p:cTn id="19" presetID="16" presetClass="entr" presetSubtype="2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250"/>
                                        <p:tgtEl>
                                          <p:spTgt spid="16"/>
                                        </p:tgtEl>
                                      </p:cBhvr>
                                    </p:animEffect>
                                  </p:childTnLst>
                                </p:cTn>
                              </p:par>
                            </p:childTnLst>
                          </p:cTn>
                        </p:par>
                        <p:par>
                          <p:cTn id="22" fill="hold">
                            <p:stCondLst>
                              <p:cond delay="500"/>
                            </p:stCondLst>
                            <p:childTnLst>
                              <p:par>
                                <p:cTn id="23" presetID="16" presetClass="exit" presetSubtype="21" fill="hold" grpId="0" nodeType="afterEffect">
                                  <p:stCondLst>
                                    <p:cond delay="0"/>
                                  </p:stCondLst>
                                  <p:childTnLst>
                                    <p:animEffect transition="out" filter="barn(inVertical)">
                                      <p:cBhvr>
                                        <p:cTn id="24" dur="250"/>
                                        <p:tgtEl>
                                          <p:spTgt spid="32"/>
                                        </p:tgtEl>
                                      </p:cBhvr>
                                    </p:animEffect>
                                    <p:set>
                                      <p:cBhvr>
                                        <p:cTn id="25" dur="1" fill="hold">
                                          <p:stCondLst>
                                            <p:cond delay="249"/>
                                          </p:stCondLst>
                                        </p:cTn>
                                        <p:tgtEl>
                                          <p:spTgt spid="32"/>
                                        </p:tgtEl>
                                        <p:attrNameLst>
                                          <p:attrName>style.visibility</p:attrName>
                                        </p:attrNameLst>
                                      </p:cBhvr>
                                      <p:to>
                                        <p:strVal val="hidden"/>
                                      </p:to>
                                    </p:set>
                                  </p:childTnLst>
                                </p:cTn>
                              </p:par>
                            </p:childTnLst>
                          </p:cTn>
                        </p:par>
                        <p:par>
                          <p:cTn id="26" fill="hold">
                            <p:stCondLst>
                              <p:cond delay="750"/>
                            </p:stCondLst>
                            <p:childTnLst>
                              <p:par>
                                <p:cTn id="27" presetID="16" presetClass="entr" presetSubtype="2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250"/>
                                        <p:tgtEl>
                                          <p:spTgt spid="5"/>
                                        </p:tgtEl>
                                      </p:cBhvr>
                                    </p:animEffect>
                                  </p:childTnLst>
                                </p:cTn>
                              </p:par>
                            </p:childTnLst>
                          </p:cTn>
                        </p:par>
                        <p:par>
                          <p:cTn id="30" fill="hold">
                            <p:stCondLst>
                              <p:cond delay="1000"/>
                            </p:stCondLst>
                            <p:childTnLst>
                              <p:par>
                                <p:cTn id="31" presetID="16" presetClass="exit" presetSubtype="21" fill="hold" grpId="0" nodeType="afterEffect">
                                  <p:stCondLst>
                                    <p:cond delay="0"/>
                                  </p:stCondLst>
                                  <p:childTnLst>
                                    <p:animEffect transition="out" filter="barn(inVertical)">
                                      <p:cBhvr>
                                        <p:cTn id="32" dur="250"/>
                                        <p:tgtEl>
                                          <p:spTgt spid="36"/>
                                        </p:tgtEl>
                                      </p:cBhvr>
                                    </p:animEffect>
                                    <p:set>
                                      <p:cBhvr>
                                        <p:cTn id="33" dur="1" fill="hold">
                                          <p:stCondLst>
                                            <p:cond delay="249"/>
                                          </p:stCondLst>
                                        </p:cTn>
                                        <p:tgtEl>
                                          <p:spTgt spid="36"/>
                                        </p:tgtEl>
                                        <p:attrNameLst>
                                          <p:attrName>style.visibility</p:attrName>
                                        </p:attrNameLst>
                                      </p:cBhvr>
                                      <p:to>
                                        <p:strVal val="hidden"/>
                                      </p:to>
                                    </p:set>
                                  </p:childTnLst>
                                </p:cTn>
                              </p:par>
                            </p:childTnLst>
                          </p:cTn>
                        </p:par>
                        <p:par>
                          <p:cTn id="34" fill="hold">
                            <p:stCondLst>
                              <p:cond delay="1250"/>
                            </p:stCondLst>
                            <p:childTnLst>
                              <p:par>
                                <p:cTn id="35" presetID="16" presetClass="entr" presetSubtype="2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250"/>
                                        <p:tgtEl>
                                          <p:spTgt spid="6"/>
                                        </p:tgtEl>
                                      </p:cBhvr>
                                    </p:animEffect>
                                  </p:childTnLst>
                                </p:cTn>
                              </p:par>
                            </p:childTnLst>
                          </p:cTn>
                        </p:par>
                        <p:par>
                          <p:cTn id="38" fill="hold">
                            <p:stCondLst>
                              <p:cond delay="1500"/>
                            </p:stCondLst>
                            <p:childTnLst>
                              <p:par>
                                <p:cTn id="39" presetID="16" presetClass="exit" presetSubtype="21" fill="hold" grpId="0" nodeType="afterEffect">
                                  <p:stCondLst>
                                    <p:cond delay="0"/>
                                  </p:stCondLst>
                                  <p:childTnLst>
                                    <p:animEffect transition="out" filter="barn(inVertical)">
                                      <p:cBhvr>
                                        <p:cTn id="40" dur="250"/>
                                        <p:tgtEl>
                                          <p:spTgt spid="37"/>
                                        </p:tgtEl>
                                      </p:cBhvr>
                                    </p:animEffect>
                                    <p:set>
                                      <p:cBhvr>
                                        <p:cTn id="41" dur="1" fill="hold">
                                          <p:stCondLst>
                                            <p:cond delay="249"/>
                                          </p:stCondLst>
                                        </p:cTn>
                                        <p:tgtEl>
                                          <p:spTgt spid="37"/>
                                        </p:tgtEl>
                                        <p:attrNameLst>
                                          <p:attrName>style.visibility</p:attrName>
                                        </p:attrNameLst>
                                      </p:cBhvr>
                                      <p:to>
                                        <p:strVal val="hidden"/>
                                      </p:to>
                                    </p:set>
                                  </p:childTnLst>
                                </p:cTn>
                              </p:par>
                            </p:childTnLst>
                          </p:cTn>
                        </p:par>
                        <p:par>
                          <p:cTn id="42" fill="hold">
                            <p:stCondLst>
                              <p:cond delay="1750"/>
                            </p:stCondLst>
                            <p:childTnLst>
                              <p:par>
                                <p:cTn id="43" presetID="16" presetClass="entr" presetSubtype="21"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250"/>
                                        <p:tgtEl>
                                          <p:spTgt spid="7"/>
                                        </p:tgtEl>
                                      </p:cBhvr>
                                    </p:animEffect>
                                  </p:childTnLst>
                                </p:cTn>
                              </p:par>
                            </p:childTnLst>
                          </p:cTn>
                        </p:par>
                        <p:par>
                          <p:cTn id="46" fill="hold">
                            <p:stCondLst>
                              <p:cond delay="2000"/>
                            </p:stCondLst>
                            <p:childTnLst>
                              <p:par>
                                <p:cTn id="47" presetID="16" presetClass="exit" presetSubtype="21" fill="hold" grpId="0" nodeType="afterEffect">
                                  <p:stCondLst>
                                    <p:cond delay="0"/>
                                  </p:stCondLst>
                                  <p:childTnLst>
                                    <p:animEffect transition="out" filter="barn(inVertical)">
                                      <p:cBhvr>
                                        <p:cTn id="48" dur="250"/>
                                        <p:tgtEl>
                                          <p:spTgt spid="46"/>
                                        </p:tgtEl>
                                      </p:cBhvr>
                                    </p:animEffect>
                                    <p:set>
                                      <p:cBhvr>
                                        <p:cTn id="49" dur="1" fill="hold">
                                          <p:stCondLst>
                                            <p:cond delay="249"/>
                                          </p:stCondLst>
                                        </p:cTn>
                                        <p:tgtEl>
                                          <p:spTgt spid="46"/>
                                        </p:tgtEl>
                                        <p:attrNameLst>
                                          <p:attrName>style.visibility</p:attrName>
                                        </p:attrNameLst>
                                      </p:cBhvr>
                                      <p:to>
                                        <p:strVal val="hidden"/>
                                      </p:to>
                                    </p:set>
                                  </p:childTnLst>
                                </p:cTn>
                              </p:par>
                            </p:childTnLst>
                          </p:cTn>
                        </p:par>
                        <p:par>
                          <p:cTn id="50" fill="hold">
                            <p:stCondLst>
                              <p:cond delay="2250"/>
                            </p:stCondLst>
                            <p:childTnLst>
                              <p:par>
                                <p:cTn id="51" presetID="16" presetClass="entr" presetSubtype="2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250"/>
                                        <p:tgtEl>
                                          <p:spTgt spid="12"/>
                                        </p:tgtEl>
                                      </p:cBhvr>
                                    </p:animEffect>
                                  </p:childTnLst>
                                </p:cTn>
                              </p:par>
                            </p:childTnLst>
                          </p:cTn>
                        </p:par>
                        <p:par>
                          <p:cTn id="54" fill="hold">
                            <p:stCondLst>
                              <p:cond delay="2500"/>
                            </p:stCondLst>
                            <p:childTnLst>
                              <p:par>
                                <p:cTn id="55" presetID="16" presetClass="exit" presetSubtype="21" fill="hold" grpId="0" nodeType="afterEffect">
                                  <p:stCondLst>
                                    <p:cond delay="0"/>
                                  </p:stCondLst>
                                  <p:childTnLst>
                                    <p:animEffect transition="out" filter="barn(inVertical)">
                                      <p:cBhvr>
                                        <p:cTn id="56" dur="250"/>
                                        <p:tgtEl>
                                          <p:spTgt spid="38"/>
                                        </p:tgtEl>
                                      </p:cBhvr>
                                    </p:animEffect>
                                    <p:set>
                                      <p:cBhvr>
                                        <p:cTn id="57" dur="1" fill="hold">
                                          <p:stCondLst>
                                            <p:cond delay="249"/>
                                          </p:stCondLst>
                                        </p:cTn>
                                        <p:tgtEl>
                                          <p:spTgt spid="38"/>
                                        </p:tgtEl>
                                        <p:attrNameLst>
                                          <p:attrName>style.visibility</p:attrName>
                                        </p:attrNameLst>
                                      </p:cBhvr>
                                      <p:to>
                                        <p:strVal val="hidden"/>
                                      </p:to>
                                    </p:set>
                                  </p:childTnLst>
                                </p:cTn>
                              </p:par>
                            </p:childTnLst>
                          </p:cTn>
                        </p:par>
                        <p:par>
                          <p:cTn id="58" fill="hold">
                            <p:stCondLst>
                              <p:cond delay="2750"/>
                            </p:stCondLst>
                            <p:childTnLst>
                              <p:par>
                                <p:cTn id="59" presetID="16" presetClass="entr" presetSubtype="21"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arn(inVertical)">
                                      <p:cBhvr>
                                        <p:cTn id="61" dur="250"/>
                                        <p:tgtEl>
                                          <p:spTgt spid="8"/>
                                        </p:tgtEl>
                                      </p:cBhvr>
                                    </p:animEffect>
                                  </p:childTnLst>
                                </p:cTn>
                              </p:par>
                            </p:childTnLst>
                          </p:cTn>
                        </p:par>
                        <p:par>
                          <p:cTn id="62" fill="hold">
                            <p:stCondLst>
                              <p:cond delay="3000"/>
                            </p:stCondLst>
                            <p:childTnLst>
                              <p:par>
                                <p:cTn id="63" presetID="16" presetClass="exit" presetSubtype="21" fill="hold" grpId="0" nodeType="afterEffect">
                                  <p:stCondLst>
                                    <p:cond delay="0"/>
                                  </p:stCondLst>
                                  <p:childTnLst>
                                    <p:animEffect transition="out" filter="barn(inVertical)">
                                      <p:cBhvr>
                                        <p:cTn id="64" dur="250"/>
                                        <p:tgtEl>
                                          <p:spTgt spid="39"/>
                                        </p:tgtEl>
                                      </p:cBhvr>
                                    </p:animEffect>
                                    <p:set>
                                      <p:cBhvr>
                                        <p:cTn id="65" dur="1" fill="hold">
                                          <p:stCondLst>
                                            <p:cond delay="249"/>
                                          </p:stCondLst>
                                        </p:cTn>
                                        <p:tgtEl>
                                          <p:spTgt spid="39"/>
                                        </p:tgtEl>
                                        <p:attrNameLst>
                                          <p:attrName>style.visibility</p:attrName>
                                        </p:attrNameLst>
                                      </p:cBhvr>
                                      <p:to>
                                        <p:strVal val="hidden"/>
                                      </p:to>
                                    </p:set>
                                  </p:childTnLst>
                                </p:cTn>
                              </p:par>
                            </p:childTnLst>
                          </p:cTn>
                        </p:par>
                        <p:par>
                          <p:cTn id="66" fill="hold">
                            <p:stCondLst>
                              <p:cond delay="3250"/>
                            </p:stCondLst>
                            <p:childTnLst>
                              <p:par>
                                <p:cTn id="67" presetID="16" presetClass="entr" presetSubtype="21"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250"/>
                                        <p:tgtEl>
                                          <p:spTgt spid="9"/>
                                        </p:tgtEl>
                                      </p:cBhvr>
                                    </p:animEffect>
                                  </p:childTnLst>
                                </p:cTn>
                              </p:par>
                            </p:childTnLst>
                          </p:cTn>
                        </p:par>
                        <p:par>
                          <p:cTn id="70" fill="hold">
                            <p:stCondLst>
                              <p:cond delay="3500"/>
                            </p:stCondLst>
                            <p:childTnLst>
                              <p:par>
                                <p:cTn id="71" presetID="16" presetClass="exit" presetSubtype="21" fill="hold" grpId="0" nodeType="afterEffect">
                                  <p:stCondLst>
                                    <p:cond delay="0"/>
                                  </p:stCondLst>
                                  <p:childTnLst>
                                    <p:animEffect transition="out" filter="barn(inVertical)">
                                      <p:cBhvr>
                                        <p:cTn id="72" dur="250"/>
                                        <p:tgtEl>
                                          <p:spTgt spid="47"/>
                                        </p:tgtEl>
                                      </p:cBhvr>
                                    </p:animEffect>
                                    <p:set>
                                      <p:cBhvr>
                                        <p:cTn id="73" dur="1" fill="hold">
                                          <p:stCondLst>
                                            <p:cond delay="249"/>
                                          </p:stCondLst>
                                        </p:cTn>
                                        <p:tgtEl>
                                          <p:spTgt spid="47"/>
                                        </p:tgtEl>
                                        <p:attrNameLst>
                                          <p:attrName>style.visibility</p:attrName>
                                        </p:attrNameLst>
                                      </p:cBhvr>
                                      <p:to>
                                        <p:strVal val="hidden"/>
                                      </p:to>
                                    </p:set>
                                  </p:childTnLst>
                                </p:cTn>
                              </p:par>
                            </p:childTnLst>
                          </p:cTn>
                        </p:par>
                        <p:par>
                          <p:cTn id="74" fill="hold">
                            <p:stCondLst>
                              <p:cond delay="3750"/>
                            </p:stCondLst>
                            <p:childTnLst>
                              <p:par>
                                <p:cTn id="75" presetID="16" presetClass="entr" presetSubtype="21"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arn(inVertical)">
                                      <p:cBhvr>
                                        <p:cTn id="77" dur="250"/>
                                        <p:tgtEl>
                                          <p:spTgt spid="13"/>
                                        </p:tgtEl>
                                      </p:cBhvr>
                                    </p:animEffect>
                                  </p:childTnLst>
                                </p:cTn>
                              </p:par>
                            </p:childTnLst>
                          </p:cTn>
                        </p:par>
                        <p:par>
                          <p:cTn id="78" fill="hold">
                            <p:stCondLst>
                              <p:cond delay="4000"/>
                            </p:stCondLst>
                            <p:childTnLst>
                              <p:par>
                                <p:cTn id="79" presetID="16" presetClass="exit" presetSubtype="21" fill="hold" grpId="0" nodeType="afterEffect">
                                  <p:stCondLst>
                                    <p:cond delay="0"/>
                                  </p:stCondLst>
                                  <p:childTnLst>
                                    <p:animEffect transition="out" filter="barn(inVertical)">
                                      <p:cBhvr>
                                        <p:cTn id="80" dur="250"/>
                                        <p:tgtEl>
                                          <p:spTgt spid="45"/>
                                        </p:tgtEl>
                                      </p:cBhvr>
                                    </p:animEffect>
                                    <p:set>
                                      <p:cBhvr>
                                        <p:cTn id="81" dur="1" fill="hold">
                                          <p:stCondLst>
                                            <p:cond delay="249"/>
                                          </p:stCondLst>
                                        </p:cTn>
                                        <p:tgtEl>
                                          <p:spTgt spid="45"/>
                                        </p:tgtEl>
                                        <p:attrNameLst>
                                          <p:attrName>style.visibility</p:attrName>
                                        </p:attrNameLst>
                                      </p:cBhvr>
                                      <p:to>
                                        <p:strVal val="hidden"/>
                                      </p:to>
                                    </p:set>
                                  </p:childTnLst>
                                </p:cTn>
                              </p:par>
                            </p:childTnLst>
                          </p:cTn>
                        </p:par>
                        <p:par>
                          <p:cTn id="82" fill="hold">
                            <p:stCondLst>
                              <p:cond delay="4250"/>
                            </p:stCondLst>
                            <p:childTnLst>
                              <p:par>
                                <p:cTn id="83" presetID="16" presetClass="entr" presetSubtype="21"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barn(inVertical)">
                                      <p:cBhvr>
                                        <p:cTn id="85" dur="250"/>
                                        <p:tgtEl>
                                          <p:spTgt spid="11"/>
                                        </p:tgtEl>
                                      </p:cBhvr>
                                    </p:animEffect>
                                  </p:childTnLst>
                                </p:cTn>
                              </p:par>
                            </p:childTnLst>
                          </p:cTn>
                        </p:par>
                        <p:par>
                          <p:cTn id="86" fill="hold">
                            <p:stCondLst>
                              <p:cond delay="4500"/>
                            </p:stCondLst>
                            <p:childTnLst>
                              <p:par>
                                <p:cTn id="87" presetID="16" presetClass="exit" presetSubtype="21" fill="hold" grpId="0" nodeType="afterEffect">
                                  <p:stCondLst>
                                    <p:cond delay="0"/>
                                  </p:stCondLst>
                                  <p:childTnLst>
                                    <p:animEffect transition="out" filter="barn(inVertical)">
                                      <p:cBhvr>
                                        <p:cTn id="88" dur="250"/>
                                        <p:tgtEl>
                                          <p:spTgt spid="44"/>
                                        </p:tgtEl>
                                      </p:cBhvr>
                                    </p:animEffect>
                                    <p:set>
                                      <p:cBhvr>
                                        <p:cTn id="89" dur="1" fill="hold">
                                          <p:stCondLst>
                                            <p:cond delay="249"/>
                                          </p:stCondLst>
                                        </p:cTn>
                                        <p:tgtEl>
                                          <p:spTgt spid="44"/>
                                        </p:tgtEl>
                                        <p:attrNameLst>
                                          <p:attrName>style.visibility</p:attrName>
                                        </p:attrNameLst>
                                      </p:cBhvr>
                                      <p:to>
                                        <p:strVal val="hidden"/>
                                      </p:to>
                                    </p:set>
                                  </p:childTnLst>
                                </p:cTn>
                              </p:par>
                            </p:childTnLst>
                          </p:cTn>
                        </p:par>
                        <p:par>
                          <p:cTn id="90" fill="hold">
                            <p:stCondLst>
                              <p:cond delay="4750"/>
                            </p:stCondLst>
                            <p:childTnLst>
                              <p:par>
                                <p:cTn id="91" presetID="16" presetClass="entr" presetSubtype="21"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barn(inVertical)">
                                      <p:cBhvr>
                                        <p:cTn id="93" dur="250"/>
                                        <p:tgtEl>
                                          <p:spTgt spid="10"/>
                                        </p:tgtEl>
                                      </p:cBhvr>
                                    </p:animEffect>
                                  </p:childTnLst>
                                </p:cTn>
                              </p:par>
                            </p:childTnLst>
                          </p:cTn>
                        </p:par>
                        <p:par>
                          <p:cTn id="94" fill="hold">
                            <p:stCondLst>
                              <p:cond delay="5000"/>
                            </p:stCondLst>
                            <p:childTnLst>
                              <p:par>
                                <p:cTn id="95" presetID="16" presetClass="exit" presetSubtype="21" fill="hold" grpId="0" nodeType="afterEffect">
                                  <p:stCondLst>
                                    <p:cond delay="0"/>
                                  </p:stCondLst>
                                  <p:childTnLst>
                                    <p:animEffect transition="out" filter="barn(inVertical)">
                                      <p:cBhvr>
                                        <p:cTn id="96" dur="250"/>
                                        <p:tgtEl>
                                          <p:spTgt spid="48"/>
                                        </p:tgtEl>
                                      </p:cBhvr>
                                    </p:animEffect>
                                    <p:set>
                                      <p:cBhvr>
                                        <p:cTn id="97" dur="1" fill="hold">
                                          <p:stCondLst>
                                            <p:cond delay="249"/>
                                          </p:stCondLst>
                                        </p:cTn>
                                        <p:tgtEl>
                                          <p:spTgt spid="48"/>
                                        </p:tgtEl>
                                        <p:attrNameLst>
                                          <p:attrName>style.visibility</p:attrName>
                                        </p:attrNameLst>
                                      </p:cBhvr>
                                      <p:to>
                                        <p:strVal val="hidden"/>
                                      </p:to>
                                    </p:set>
                                  </p:childTnLst>
                                </p:cTn>
                              </p:par>
                            </p:childTnLst>
                          </p:cTn>
                        </p:par>
                        <p:par>
                          <p:cTn id="98" fill="hold">
                            <p:stCondLst>
                              <p:cond delay="5250"/>
                            </p:stCondLst>
                            <p:childTnLst>
                              <p:par>
                                <p:cTn id="99" presetID="16" presetClass="entr" presetSubtype="21" fill="hold" grpId="0" nodeType="after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barn(inVertical)">
                                      <p:cBhvr>
                                        <p:cTn id="101" dur="250"/>
                                        <p:tgtEl>
                                          <p:spTgt spid="14"/>
                                        </p:tgtEl>
                                      </p:cBhvr>
                                    </p:animEffect>
                                  </p:childTnLst>
                                </p:cTn>
                              </p:par>
                            </p:childTnLst>
                          </p:cTn>
                        </p:par>
                        <p:par>
                          <p:cTn id="102" fill="hold">
                            <p:stCondLst>
                              <p:cond delay="5500"/>
                            </p:stCondLst>
                            <p:childTnLst>
                              <p:par>
                                <p:cTn id="103" presetID="16" presetClass="exit" presetSubtype="21" fill="hold" grpId="0" nodeType="afterEffect">
                                  <p:stCondLst>
                                    <p:cond delay="0"/>
                                  </p:stCondLst>
                                  <p:childTnLst>
                                    <p:animEffect transition="out" filter="barn(inVertical)">
                                      <p:cBhvr>
                                        <p:cTn id="104" dur="250"/>
                                        <p:tgtEl>
                                          <p:spTgt spid="49"/>
                                        </p:tgtEl>
                                      </p:cBhvr>
                                    </p:animEffect>
                                    <p:set>
                                      <p:cBhvr>
                                        <p:cTn id="105" dur="1" fill="hold">
                                          <p:stCondLst>
                                            <p:cond delay="249"/>
                                          </p:stCondLst>
                                        </p:cTn>
                                        <p:tgtEl>
                                          <p:spTgt spid="49"/>
                                        </p:tgtEl>
                                        <p:attrNameLst>
                                          <p:attrName>style.visibility</p:attrName>
                                        </p:attrNameLst>
                                      </p:cBhvr>
                                      <p:to>
                                        <p:strVal val="hidden"/>
                                      </p:to>
                                    </p:set>
                                  </p:childTnLst>
                                </p:cTn>
                              </p:par>
                            </p:childTnLst>
                          </p:cTn>
                        </p:par>
                        <p:par>
                          <p:cTn id="106" fill="hold">
                            <p:stCondLst>
                              <p:cond delay="5750"/>
                            </p:stCondLst>
                            <p:childTnLst>
                              <p:par>
                                <p:cTn id="107" presetID="16" presetClass="entr" presetSubtype="21"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barn(inVertical)">
                                      <p:cBhvr>
                                        <p:cTn id="109" dur="250"/>
                                        <p:tgtEl>
                                          <p:spTgt spid="15"/>
                                        </p:tgtEl>
                                      </p:cBhvr>
                                    </p:animEffect>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wheel(1)">
                                      <p:cBhvr>
                                        <p:cTn id="114" dur="500"/>
                                        <p:tgtEl>
                                          <p:spTgt spid="17"/>
                                        </p:tgtEl>
                                      </p:cBhvr>
                                    </p:animEffect>
                                  </p:childTnLst>
                                </p:cTn>
                              </p:par>
                            </p:childTnLst>
                          </p:cTn>
                        </p:par>
                        <p:par>
                          <p:cTn id="115" fill="hold">
                            <p:stCondLst>
                              <p:cond delay="500"/>
                            </p:stCondLst>
                            <p:childTnLst>
                              <p:par>
                                <p:cTn id="116" presetID="1" presetClass="entr" presetSubtype="0" fill="hold" grpId="0" nodeType="afterEffect">
                                  <p:stCondLst>
                                    <p:cond delay="0"/>
                                  </p:stCondLst>
                                  <p:childTnLst>
                                    <p:set>
                                      <p:cBhvr>
                                        <p:cTn id="117" dur="1" fill="hold">
                                          <p:stCondLst>
                                            <p:cond delay="0"/>
                                          </p:stCondLst>
                                        </p:cTn>
                                        <p:tgtEl>
                                          <p:spTgt spid="18"/>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wipe(down)">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0" presetClass="path" presetSubtype="0" accel="50000" decel="50000" fill="hold" grpId="1" nodeType="clickEffect">
                                  <p:stCondLst>
                                    <p:cond delay="0"/>
                                  </p:stCondLst>
                                  <p:childTnLst>
                                    <p:animMotion origin="layout" path="M 4.79167E-6 -1.85185E-6 L 0.36315 -0.14491 " pathEditMode="relative" rAng="0" ptsTypes="AA">
                                      <p:cBhvr>
                                        <p:cTn id="126" dur="1000" fill="hold"/>
                                        <p:tgtEl>
                                          <p:spTgt spid="16"/>
                                        </p:tgtEl>
                                        <p:attrNameLst>
                                          <p:attrName>ppt_x</p:attrName>
                                          <p:attrName>ppt_y</p:attrName>
                                        </p:attrNameLst>
                                      </p:cBhvr>
                                      <p:rCtr x="18151" y="-7245"/>
                                    </p:animMotion>
                                  </p:childTnLst>
                                </p:cTn>
                              </p:par>
                              <p:par>
                                <p:cTn id="127" presetID="0" presetClass="path" presetSubtype="0" accel="50000" decel="50000" fill="hold" grpId="1" nodeType="withEffect">
                                  <p:stCondLst>
                                    <p:cond delay="0"/>
                                  </p:stCondLst>
                                  <p:childTnLst>
                                    <p:animMotion origin="layout" path="M 3.125E-6 -4.44444E-6 L 0.25312 -0.21388 " pathEditMode="relative" rAng="0" ptsTypes="AA">
                                      <p:cBhvr>
                                        <p:cTn id="128" dur="1000" fill="hold"/>
                                        <p:tgtEl>
                                          <p:spTgt spid="11"/>
                                        </p:tgtEl>
                                        <p:attrNameLst>
                                          <p:attrName>ppt_x</p:attrName>
                                          <p:attrName>ppt_y</p:attrName>
                                        </p:attrNameLst>
                                      </p:cBhvr>
                                      <p:rCtr x="12656" y="-10694"/>
                                    </p:animMotion>
                                  </p:childTnLst>
                                </p:cTn>
                              </p:par>
                              <p:par>
                                <p:cTn id="129" presetID="42" presetClass="path" presetSubtype="0" accel="50000" decel="50000" fill="hold" grpId="1" nodeType="withEffect">
                                  <p:stCondLst>
                                    <p:cond delay="0"/>
                                  </p:stCondLst>
                                  <p:childTnLst>
                                    <p:animMotion origin="layout" path="M 4.16667E-6 7.40741E-7 L 0.1388 -0.14491 " pathEditMode="relative" rAng="0" ptsTypes="AA">
                                      <p:cBhvr>
                                        <p:cTn id="130" dur="1000" fill="hold"/>
                                        <p:tgtEl>
                                          <p:spTgt spid="12"/>
                                        </p:tgtEl>
                                        <p:attrNameLst>
                                          <p:attrName>ppt_x</p:attrName>
                                          <p:attrName>ppt_y</p:attrName>
                                        </p:attrNameLst>
                                      </p:cBhvr>
                                      <p:rCtr x="6940" y="-7245"/>
                                    </p:animMotion>
                                  </p:childTnLst>
                                </p:cTn>
                              </p:par>
                              <p:par>
                                <p:cTn id="131" presetID="42" presetClass="path" presetSubtype="0" accel="50000" decel="50000" fill="hold" grpId="1" nodeType="withEffect">
                                  <p:stCondLst>
                                    <p:cond delay="0"/>
                                  </p:stCondLst>
                                  <p:childTnLst>
                                    <p:animMotion origin="layout" path="M 4.375E-6 -2.59259E-6 L 0.09322 -0.20347 " pathEditMode="relative" rAng="0" ptsTypes="AA">
                                      <p:cBhvr>
                                        <p:cTn id="132" dur="1000" fill="hold"/>
                                        <p:tgtEl>
                                          <p:spTgt spid="14"/>
                                        </p:tgtEl>
                                        <p:attrNameLst>
                                          <p:attrName>ppt_x</p:attrName>
                                          <p:attrName>ppt_y</p:attrName>
                                        </p:attrNameLst>
                                      </p:cBhvr>
                                      <p:rCtr x="4661" y="-10185"/>
                                    </p:animMotion>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wipe(down)">
                                      <p:cBhvr>
                                        <p:cTn id="137" dur="500"/>
                                        <p:tgtEl>
                                          <p:spTgt spid="20"/>
                                        </p:tgtEl>
                                      </p:cBhvr>
                                    </p:animEffect>
                                  </p:childTnLst>
                                </p:cTn>
                              </p:par>
                            </p:childTnLst>
                          </p:cTn>
                        </p:par>
                      </p:childTnLst>
                    </p:cTn>
                  </p:par>
                  <p:par>
                    <p:cTn id="138" fill="hold">
                      <p:stCondLst>
                        <p:cond delay="indefinite"/>
                      </p:stCondLst>
                      <p:childTnLst>
                        <p:par>
                          <p:cTn id="139" fill="hold">
                            <p:stCondLst>
                              <p:cond delay="0"/>
                            </p:stCondLst>
                            <p:childTnLst>
                              <p:par>
                                <p:cTn id="140" presetID="0" presetClass="path" presetSubtype="0" accel="50000" decel="50000" fill="hold" grpId="1" nodeType="clickEffect">
                                  <p:stCondLst>
                                    <p:cond delay="0"/>
                                  </p:stCondLst>
                                  <p:childTnLst>
                                    <p:animMotion origin="layout" path="M 2.91667E-6 -4.44444E-6 L 0.36263 -0.07314 " pathEditMode="relative" rAng="0" ptsTypes="AA">
                                      <p:cBhvr>
                                        <p:cTn id="141" dur="1000" fill="hold"/>
                                        <p:tgtEl>
                                          <p:spTgt spid="9"/>
                                        </p:tgtEl>
                                        <p:attrNameLst>
                                          <p:attrName>ppt_x</p:attrName>
                                          <p:attrName>ppt_y</p:attrName>
                                        </p:attrNameLst>
                                      </p:cBhvr>
                                      <p:rCtr x="18125" y="-3657"/>
                                    </p:animMotion>
                                  </p:childTnLst>
                                </p:cTn>
                              </p:par>
                              <p:par>
                                <p:cTn id="142" presetID="42" presetClass="path" presetSubtype="0" accel="50000" decel="50000" fill="hold" grpId="1" nodeType="withEffect">
                                  <p:stCondLst>
                                    <p:cond delay="0"/>
                                  </p:stCondLst>
                                  <p:childTnLst>
                                    <p:animMotion origin="layout" path="M 3.125E-6 -3.7037E-6 L 0.25651 -0.0074 " pathEditMode="relative" rAng="0" ptsTypes="AA">
                                      <p:cBhvr>
                                        <p:cTn id="143" dur="1000" fill="hold"/>
                                        <p:tgtEl>
                                          <p:spTgt spid="6"/>
                                        </p:tgtEl>
                                        <p:attrNameLst>
                                          <p:attrName>ppt_x</p:attrName>
                                          <p:attrName>ppt_y</p:attrName>
                                        </p:attrNameLst>
                                      </p:cBhvr>
                                      <p:rCtr x="12826" y="-370"/>
                                    </p:animMotion>
                                  </p:childTnLst>
                                </p:cTn>
                              </p:par>
                              <p:par>
                                <p:cTn id="144" presetID="42" presetClass="path" presetSubtype="0" accel="50000" decel="50000" fill="hold" grpId="1" nodeType="withEffect">
                                  <p:stCondLst>
                                    <p:cond delay="0"/>
                                  </p:stCondLst>
                                  <p:childTnLst>
                                    <p:animMotion origin="layout" path="M -4.58333E-6 -1.85185E-6 L 0.10456 -0.00555 " pathEditMode="relative" rAng="0" ptsTypes="AA">
                                      <p:cBhvr>
                                        <p:cTn id="145" dur="1000" fill="hold"/>
                                        <p:tgtEl>
                                          <p:spTgt spid="8"/>
                                        </p:tgtEl>
                                        <p:attrNameLst>
                                          <p:attrName>ppt_x</p:attrName>
                                          <p:attrName>ppt_y</p:attrName>
                                        </p:attrNameLst>
                                      </p:cBhvr>
                                      <p:rCtr x="5221" y="-278"/>
                                    </p:animMotion>
                                  </p:childTnLst>
                                </p:cTn>
                              </p:par>
                              <p:par>
                                <p:cTn id="146" presetID="0" presetClass="path" presetSubtype="0" accel="50000" decel="50000" fill="hold" grpId="1" nodeType="withEffect">
                                  <p:stCondLst>
                                    <p:cond delay="0"/>
                                  </p:stCondLst>
                                  <p:childTnLst>
                                    <p:animMotion origin="layout" path="M 0 -4.44444E-6 L 0.13997 -0.07314 " pathEditMode="relative" rAng="0" ptsTypes="AA">
                                      <p:cBhvr>
                                        <p:cTn id="147" dur="1000" fill="hold"/>
                                        <p:tgtEl>
                                          <p:spTgt spid="10"/>
                                        </p:tgtEl>
                                        <p:attrNameLst>
                                          <p:attrName>ppt_x</p:attrName>
                                          <p:attrName>ppt_y</p:attrName>
                                        </p:attrNameLst>
                                      </p:cBhvr>
                                      <p:rCtr x="6992" y="-3657"/>
                                    </p:animMotion>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21"/>
                                        </p:tgtEl>
                                        <p:attrNameLst>
                                          <p:attrName>style.visibility</p:attrName>
                                        </p:attrNameLst>
                                      </p:cBhvr>
                                      <p:to>
                                        <p:strVal val="visible"/>
                                      </p:to>
                                    </p:set>
                                    <p:animEffect transition="in" filter="wipe(down)">
                                      <p:cBhvr>
                                        <p:cTn id="152" dur="500"/>
                                        <p:tgtEl>
                                          <p:spTgt spid="21"/>
                                        </p:tgtEl>
                                      </p:cBhvr>
                                    </p:animEffect>
                                  </p:childTnLst>
                                </p:cTn>
                              </p:par>
                            </p:childTnLst>
                          </p:cTn>
                        </p:par>
                      </p:childTnLst>
                    </p:cTn>
                  </p:par>
                  <p:par>
                    <p:cTn id="153" fill="hold">
                      <p:stCondLst>
                        <p:cond delay="indefinite"/>
                      </p:stCondLst>
                      <p:childTnLst>
                        <p:par>
                          <p:cTn id="154" fill="hold">
                            <p:stCondLst>
                              <p:cond delay="0"/>
                            </p:stCondLst>
                            <p:childTnLst>
                              <p:par>
                                <p:cTn id="155" presetID="42" presetClass="path" presetSubtype="0" accel="50000" decel="50000" fill="hold" grpId="1" nodeType="clickEffect">
                                  <p:stCondLst>
                                    <p:cond delay="0"/>
                                  </p:stCondLst>
                                  <p:childTnLst>
                                    <p:animMotion origin="layout" path="M 1.25E-6 -4.44444E-6 L 0.16784 0.08519 " pathEditMode="relative" rAng="0" ptsTypes="AA">
                                      <p:cBhvr>
                                        <p:cTn id="156" dur="1000" fill="hold"/>
                                        <p:tgtEl>
                                          <p:spTgt spid="15"/>
                                        </p:tgtEl>
                                        <p:attrNameLst>
                                          <p:attrName>ppt_x</p:attrName>
                                          <p:attrName>ppt_y</p:attrName>
                                        </p:attrNameLst>
                                      </p:cBhvr>
                                      <p:rCtr x="8385" y="4259"/>
                                    </p:animMotion>
                                  </p:childTnLst>
                                </p:cTn>
                              </p:par>
                              <p:par>
                                <p:cTn id="157" presetID="42" presetClass="path" presetSubtype="0" accel="50000" decel="50000" fill="hold" grpId="1" nodeType="withEffect">
                                  <p:stCondLst>
                                    <p:cond delay="0"/>
                                  </p:stCondLst>
                                  <p:childTnLst>
                                    <p:animMotion origin="layout" path="M -4.375E-6 -1.85185E-6 L 0.22058 0.1544 " pathEditMode="relative" rAng="0" ptsTypes="AA">
                                      <p:cBhvr>
                                        <p:cTn id="158" dur="1000" fill="hold"/>
                                        <p:tgtEl>
                                          <p:spTgt spid="7"/>
                                        </p:tgtEl>
                                        <p:attrNameLst>
                                          <p:attrName>ppt_x</p:attrName>
                                          <p:attrName>ppt_y</p:attrName>
                                        </p:attrNameLst>
                                      </p:cBhvr>
                                      <p:rCtr x="11029" y="7708"/>
                                    </p:animMotion>
                                  </p:childTnLst>
                                </p:cTn>
                              </p:par>
                              <p:par>
                                <p:cTn id="159" presetID="42" presetClass="path" presetSubtype="0" accel="50000" decel="50000" fill="hold" grpId="1" nodeType="withEffect">
                                  <p:stCondLst>
                                    <p:cond delay="0"/>
                                  </p:stCondLst>
                                  <p:childTnLst>
                                    <p:animMotion origin="layout" path="M -4.375E-6 -4.44444E-6 L 0.25313 0.08519 " pathEditMode="relative" rAng="0" ptsTypes="AA">
                                      <p:cBhvr>
                                        <p:cTn id="160" dur="1000" fill="hold"/>
                                        <p:tgtEl>
                                          <p:spTgt spid="13"/>
                                        </p:tgtEl>
                                        <p:attrNameLst>
                                          <p:attrName>ppt_x</p:attrName>
                                          <p:attrName>ppt_y</p:attrName>
                                        </p:attrNameLst>
                                      </p:cBhvr>
                                      <p:rCtr x="12656" y="4259"/>
                                    </p:animMotion>
                                  </p:childTnLst>
                                </p:cTn>
                              </p:par>
                              <p:par>
                                <p:cTn id="161" presetID="42" presetClass="path" presetSubtype="0" accel="50000" decel="50000" fill="hold" grpId="1" nodeType="withEffect">
                                  <p:stCondLst>
                                    <p:cond delay="0"/>
                                  </p:stCondLst>
                                  <p:childTnLst>
                                    <p:animMotion origin="layout" path="M 4.16667E-7 -4.81481E-6 L 0.21784 0.15394 " pathEditMode="relative" rAng="0" ptsTypes="AA">
                                      <p:cBhvr>
                                        <p:cTn id="162" dur="1000" fill="hold"/>
                                        <p:tgtEl>
                                          <p:spTgt spid="5"/>
                                        </p:tgtEl>
                                        <p:attrNameLst>
                                          <p:attrName>ppt_x</p:attrName>
                                          <p:attrName>ppt_y</p:attrName>
                                        </p:attrNameLst>
                                      </p:cBhvr>
                                      <p:rCtr x="10885" y="7685"/>
                                    </p:animMotion>
                                  </p:childTnLst>
                                </p:cTn>
                              </p:par>
                            </p:childTnLst>
                          </p:cTn>
                        </p:par>
                        <p:par>
                          <p:cTn id="163" fill="hold">
                            <p:stCondLst>
                              <p:cond delay="1000"/>
                            </p:stCondLst>
                            <p:childTnLst>
                              <p:par>
                                <p:cTn id="164" presetID="1" presetClass="entr" presetSubtype="0" fill="hold" grpId="0" nodeType="afterEffect">
                                  <p:stCondLst>
                                    <p:cond delay="0"/>
                                  </p:stCondLst>
                                  <p:childTnLst>
                                    <p:set>
                                      <p:cBhvr>
                                        <p:cTn id="16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7" grpId="0" animBg="1"/>
      <p:bldP spid="38" grpId="0" animBg="1"/>
      <p:bldP spid="39" grpId="0" animBg="1"/>
      <p:bldP spid="44" grpId="0" animBg="1"/>
      <p:bldP spid="45" grpId="0" animBg="1"/>
      <p:bldP spid="46" grpId="0" animBg="1"/>
      <p:bldP spid="47" grpId="0" animBg="1"/>
      <p:bldP spid="48" grpId="0" animBg="1"/>
      <p:bldP spid="49" grpId="0" animBg="1"/>
      <p:bldP spid="70" grpId="0" animBg="1"/>
      <p:bldP spid="3" grpId="0" animBg="1"/>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8" grpId="0"/>
      <p:bldP spid="19" grpId="0" animBg="1"/>
      <p:bldP spid="20" grpId="0" animBg="1"/>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0" y="15695"/>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0" y="6141"/>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0" y="-6144"/>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0" y="-6144"/>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0" y="8868"/>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4" y="-6827"/>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0" y="0"/>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0" y="6141"/>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sp>
        <p:nvSpPr>
          <p:cNvPr id="2" name="TextBox 1">
            <a:extLst>
              <a:ext uri="{FF2B5EF4-FFF2-40B4-BE49-F238E27FC236}">
                <a16:creationId xmlns:a16="http://schemas.microsoft.com/office/drawing/2014/main" id="{634DAAEC-2BA9-010F-01A5-A09E40B48840}"/>
              </a:ext>
            </a:extLst>
          </p:cNvPr>
          <p:cNvSpPr txBox="1"/>
          <p:nvPr/>
        </p:nvSpPr>
        <p:spPr>
          <a:xfrm>
            <a:off x="1936845" y="168837"/>
            <a:ext cx="8318310" cy="646331"/>
          </a:xfrm>
          <a:prstGeom prst="rect">
            <a:avLst/>
          </a:prstGeom>
          <a:noFill/>
        </p:spPr>
        <p:txBody>
          <a:bodyPr wrap="square" rtlCol="0">
            <a:spAutoFit/>
          </a:bodyPr>
          <a:lstStyle/>
          <a:p>
            <a:pPr algn="ctr"/>
            <a:r>
              <a:rPr lang="en-US" sz="3600" dirty="0">
                <a:latin typeface="Tw Cen MT" panose="020B0602020104020603" pitchFamily="34" charset="77"/>
              </a:rPr>
              <a:t>References</a:t>
            </a:r>
          </a:p>
        </p:txBody>
      </p:sp>
      <p:sp>
        <p:nvSpPr>
          <p:cNvPr id="3" name="TextBox 2">
            <a:extLst>
              <a:ext uri="{FF2B5EF4-FFF2-40B4-BE49-F238E27FC236}">
                <a16:creationId xmlns:a16="http://schemas.microsoft.com/office/drawing/2014/main" id="{D86E199C-D502-54DA-1D77-42704AAAA51F}"/>
              </a:ext>
            </a:extLst>
          </p:cNvPr>
          <p:cNvSpPr txBox="1"/>
          <p:nvPr/>
        </p:nvSpPr>
        <p:spPr>
          <a:xfrm>
            <a:off x="1936841" y="6045066"/>
            <a:ext cx="8318310" cy="646331"/>
          </a:xfrm>
          <a:prstGeom prst="rect">
            <a:avLst/>
          </a:prstGeom>
          <a:noFill/>
        </p:spPr>
        <p:txBody>
          <a:bodyPr wrap="square" rtlCol="0">
            <a:spAutoFit/>
          </a:bodyPr>
          <a:lstStyle/>
          <a:p>
            <a:pPr algn="ctr"/>
            <a:r>
              <a:rPr lang="en-US" sz="3600" dirty="0">
                <a:latin typeface="Tw Cen MT" panose="020B0602020104020603" pitchFamily="34" charset="77"/>
              </a:rPr>
              <a:t>Thank You!</a:t>
            </a:r>
          </a:p>
        </p:txBody>
      </p:sp>
      <p:sp>
        <p:nvSpPr>
          <p:cNvPr id="4" name="TextBox 3">
            <a:extLst>
              <a:ext uri="{FF2B5EF4-FFF2-40B4-BE49-F238E27FC236}">
                <a16:creationId xmlns:a16="http://schemas.microsoft.com/office/drawing/2014/main" id="{99FAB9C9-98AF-9CDF-9495-558EDC33BA10}"/>
              </a:ext>
            </a:extLst>
          </p:cNvPr>
          <p:cNvSpPr txBox="1"/>
          <p:nvPr/>
        </p:nvSpPr>
        <p:spPr>
          <a:xfrm>
            <a:off x="600501" y="764275"/>
            <a:ext cx="10672550" cy="4832092"/>
          </a:xfrm>
          <a:prstGeom prst="rect">
            <a:avLst/>
          </a:prstGeom>
          <a:noFill/>
        </p:spPr>
        <p:txBody>
          <a:bodyPr wrap="square" rtlCol="0">
            <a:spAutoFit/>
          </a:bodyPr>
          <a:lstStyle/>
          <a:p>
            <a:pPr marL="460375" marR="0" indent="-460375">
              <a:spcBef>
                <a:spcPts val="0"/>
              </a:spcBef>
              <a:spcAft>
                <a:spcPts val="0"/>
              </a:spcAft>
            </a:pP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rPr>
              <a:t>Brockett, R. G., &amp; </a:t>
            </a:r>
            <a:r>
              <a:rPr lang="en-US" sz="1400" dirty="0" err="1">
                <a:solidFill>
                  <a:srgbClr val="222222"/>
                </a:solidFill>
                <a:effectLst/>
                <a:highlight>
                  <a:srgbClr val="FFFFFF"/>
                </a:highlight>
                <a:latin typeface="Tw Cen MT" panose="020B0602020104020603" pitchFamily="34" charset="77"/>
                <a:ea typeface="Times New Roman" panose="02020603050405020304" pitchFamily="18" charset="0"/>
              </a:rPr>
              <a:t>Hiemstra</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rPr>
              <a:t>, R. (2018). </a:t>
            </a:r>
            <a:r>
              <a:rPr lang="en-US" sz="1400" i="1" dirty="0">
                <a:solidFill>
                  <a:srgbClr val="222222"/>
                </a:solidFill>
                <a:effectLst/>
                <a:highlight>
                  <a:srgbClr val="FFFFFF"/>
                </a:highlight>
                <a:latin typeface="Tw Cen MT" panose="020B0602020104020603" pitchFamily="34" charset="77"/>
                <a:ea typeface="Times New Roman" panose="02020603050405020304" pitchFamily="18" charset="0"/>
              </a:rPr>
              <a:t>Self-direction in adult learning: Perspectives on theory, research, and practice</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rPr>
              <a:t>. Routledge.</a:t>
            </a:r>
            <a:endParaRPr lang="en-US" sz="1400" dirty="0">
              <a:effectLst/>
              <a:latin typeface="Tw Cen MT" panose="020B0602020104020603" pitchFamily="34" charset="77"/>
              <a:ea typeface="Times New Roman" panose="02020603050405020304" pitchFamily="18" charset="0"/>
            </a:endParaRPr>
          </a:p>
          <a:p>
            <a:pPr marL="460375" marR="0" indent="-460375">
              <a:spcBef>
                <a:spcPts val="0"/>
              </a:spcBef>
              <a:spcAft>
                <a:spcPts val="0"/>
              </a:spcAft>
            </a:pP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rPr>
              <a:t>Candy, P. C. (1991). </a:t>
            </a:r>
            <a:r>
              <a:rPr lang="en-US" sz="1400" i="1" dirty="0">
                <a:solidFill>
                  <a:srgbClr val="222222"/>
                </a:solidFill>
                <a:effectLst/>
                <a:highlight>
                  <a:srgbClr val="FFFFFF"/>
                </a:highlight>
                <a:latin typeface="Tw Cen MT" panose="020B0602020104020603" pitchFamily="34" charset="77"/>
                <a:ea typeface="Times New Roman" panose="02020603050405020304" pitchFamily="18" charset="0"/>
              </a:rPr>
              <a:t>Self-Direction for Lifelong Learning. A Comprehensive Guide to Theory and Practice</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rPr>
              <a:t>. Jossey-Bass, 350 Sansome Street, San Francisco, CA 94104-1310.</a:t>
            </a:r>
            <a:endParaRPr lang="en-US" sz="1400" dirty="0">
              <a:effectLst/>
              <a:latin typeface="Tw Cen MT" panose="020B0602020104020603" pitchFamily="34" charset="77"/>
              <a:ea typeface="Times New Roman" panose="02020603050405020304" pitchFamily="18" charset="0"/>
            </a:endParaRPr>
          </a:p>
          <a:p>
            <a:pPr marL="460375" indent="-460375"/>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Chuang, S. H. (2004). A resource-based perspective on knowledge management capability and competitive advantage: an empirical investigation. </a:t>
            </a:r>
            <a:r>
              <a:rPr lang="en-US" sz="1400" i="1"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Expert systems with applications</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 </a:t>
            </a:r>
            <a:r>
              <a:rPr lang="en-US" sz="1400" i="1"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27</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(3), 459-465.</a:t>
            </a:r>
            <a:r>
              <a:rPr lang="en-US" sz="1400" dirty="0">
                <a:effectLst/>
                <a:latin typeface="Tw Cen MT" panose="020B0602020104020603" pitchFamily="34" charset="77"/>
                <a:ea typeface="Times New Roman" panose="02020603050405020304" pitchFamily="18" charset="0"/>
                <a:cs typeface="Times New Roman" panose="02020603050405020304" pitchFamily="18" charset="0"/>
              </a:rPr>
              <a:t> </a:t>
            </a:r>
            <a:r>
              <a:rPr lang="en-US" sz="1400" u="sng" dirty="0">
                <a:solidFill>
                  <a:srgbClr val="0563C1"/>
                </a:solidFill>
                <a:effectLst/>
                <a:latin typeface="Tw Cen MT" panose="020B0602020104020603" pitchFamily="34" charset="77"/>
                <a:ea typeface="Times New Roman" panose="02020603050405020304" pitchFamily="18" charset="0"/>
                <a:cs typeface="Times New Roman" panose="02020603050405020304" pitchFamily="18" charset="0"/>
                <a:hlinkClick r:id="rId2"/>
              </a:rPr>
              <a:t>h</a:t>
            </a:r>
            <a:r>
              <a:rPr lang="en-US" sz="1400" u="sng" dirty="0">
                <a:solidFill>
                  <a:srgbClr val="0563C1"/>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hlinkClick r:id="rId2"/>
              </a:rPr>
              <a:t>ttps://doi.org/10.1016/j.eswa.2004.05.008</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a:t>
            </a:r>
          </a:p>
          <a:p>
            <a:pPr marL="460375" indent="-460375"/>
            <a:r>
              <a:rPr lang="en-US" sz="1400" kern="100" dirty="0">
                <a:solidFill>
                  <a:srgbClr val="000000"/>
                </a:solidFill>
                <a:effectLst/>
                <a:highlight>
                  <a:srgbClr val="FFFFFF"/>
                </a:highlight>
                <a:latin typeface="Tw Cen MT" panose="020B0602020104020603" pitchFamily="34" charset="77"/>
                <a:ea typeface="Aptos" panose="020B0004020202020204" pitchFamily="34" charset="0"/>
                <a:cs typeface="Times New Roman" panose="02020603050405020304" pitchFamily="18" charset="0"/>
              </a:rPr>
              <a:t>Knowles, M. S. (1975). Self-directed learning: A guide for learners and teachers.</a:t>
            </a:r>
            <a:endParaRPr lang="en-US" sz="1400" dirty="0">
              <a:solidFill>
                <a:srgbClr val="222222"/>
              </a:solidFill>
              <a:highlight>
                <a:srgbClr val="FFFFFF"/>
              </a:highlight>
              <a:latin typeface="Tw Cen MT" panose="020B0602020104020603" pitchFamily="34" charset="77"/>
              <a:ea typeface="Times New Roman" panose="02020603050405020304" pitchFamily="18" charset="0"/>
              <a:cs typeface="Times New Roman" panose="02020603050405020304" pitchFamily="18" charset="0"/>
            </a:endParaRPr>
          </a:p>
          <a:p>
            <a:pPr marL="460375" indent="-460375"/>
            <a:r>
              <a:rPr lang="en-US" sz="1400" dirty="0" err="1">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Lemmetty</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 S., &amp; Collin, K. (2020). Self-directed learning as a practice of workplace learning: Interpretative repertoires of self-directed learning in ICT work. </a:t>
            </a:r>
            <a:r>
              <a:rPr lang="en-US" sz="1400" i="1"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Vocations and Learning</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 </a:t>
            </a:r>
            <a:r>
              <a:rPr lang="en-US" sz="1400" i="1"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13</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(1), 47-70.</a:t>
            </a:r>
            <a:r>
              <a:rPr lang="en-US" sz="1400" u="sng" dirty="0">
                <a:solidFill>
                  <a:srgbClr val="0563C1"/>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hlinkClick r:id="rId3"/>
              </a:rPr>
              <a:t>https://doi-org.libproxy.library.unt.edu/10.1007/s12186-019-09228-x</a:t>
            </a:r>
            <a:endParaRPr lang="en-US" sz="1400" kern="100" dirty="0">
              <a:effectLst/>
              <a:latin typeface="Tw Cen MT" panose="020B0602020104020603" pitchFamily="34" charset="77"/>
              <a:ea typeface="Aptos" panose="020B0004020202020204" pitchFamily="34" charset="0"/>
              <a:cs typeface="Times New Roman" panose="02020603050405020304" pitchFamily="18" charset="0"/>
            </a:endParaRPr>
          </a:p>
          <a:p>
            <a:pPr marL="460375" indent="-460375"/>
            <a:r>
              <a:rPr lang="en-US" sz="1400" kern="100" dirty="0" err="1">
                <a:effectLst/>
                <a:latin typeface="Tw Cen MT" panose="020B0602020104020603" pitchFamily="34" charset="77"/>
                <a:ea typeface="Aptos" panose="020B0004020202020204" pitchFamily="34" charset="0"/>
                <a:cs typeface="Times New Roman" panose="02020603050405020304" pitchFamily="18" charset="0"/>
              </a:rPr>
              <a:t>Linstone</a:t>
            </a:r>
            <a:r>
              <a:rPr lang="en-US" sz="1400" kern="100" dirty="0">
                <a:effectLst/>
                <a:latin typeface="Tw Cen MT" panose="020B0602020104020603" pitchFamily="34" charset="77"/>
                <a:ea typeface="Aptos" panose="020B0004020202020204" pitchFamily="34" charset="0"/>
                <a:cs typeface="Times New Roman" panose="02020603050405020304" pitchFamily="18" charset="0"/>
              </a:rPr>
              <a:t>, H. A., &amp; </a:t>
            </a:r>
            <a:r>
              <a:rPr lang="en-US" sz="1400" kern="100" dirty="0" err="1">
                <a:effectLst/>
                <a:latin typeface="Tw Cen MT" panose="020B0602020104020603" pitchFamily="34" charset="77"/>
                <a:ea typeface="Aptos" panose="020B0004020202020204" pitchFamily="34" charset="0"/>
                <a:cs typeface="Times New Roman" panose="02020603050405020304" pitchFamily="18" charset="0"/>
              </a:rPr>
              <a:t>Turoff</a:t>
            </a:r>
            <a:r>
              <a:rPr lang="en-US" sz="1400" kern="100" dirty="0">
                <a:effectLst/>
                <a:latin typeface="Tw Cen MT" panose="020B0602020104020603" pitchFamily="34" charset="77"/>
                <a:ea typeface="Aptos" panose="020B0004020202020204" pitchFamily="34" charset="0"/>
                <a:cs typeface="Times New Roman" panose="02020603050405020304" pitchFamily="18" charset="0"/>
              </a:rPr>
              <a:t>, M. (1975). </a:t>
            </a:r>
            <a:r>
              <a:rPr lang="en-US" sz="1400" i="1" kern="100" dirty="0">
                <a:effectLst/>
                <a:latin typeface="Tw Cen MT" panose="020B0602020104020603" pitchFamily="34" charset="77"/>
                <a:ea typeface="Aptos" panose="020B0004020202020204" pitchFamily="34" charset="0"/>
                <a:cs typeface="Times New Roman" panose="02020603050405020304" pitchFamily="18" charset="0"/>
              </a:rPr>
              <a:t>The Delphi method : techniques and applications</a:t>
            </a:r>
            <a:r>
              <a:rPr lang="en-US" sz="1400" kern="100" dirty="0">
                <a:effectLst/>
                <a:latin typeface="Tw Cen MT" panose="020B0602020104020603" pitchFamily="34" charset="77"/>
                <a:ea typeface="Aptos" panose="020B0004020202020204" pitchFamily="34" charset="0"/>
                <a:cs typeface="Times New Roman" panose="02020603050405020304" pitchFamily="18" charset="0"/>
              </a:rPr>
              <a:t>. Addison-Wesley Pub. Co., Advanced Book Program.</a:t>
            </a:r>
          </a:p>
          <a:p>
            <a:pPr marL="460375" indent="-460375"/>
            <a:r>
              <a:rPr lang="en-US" sz="1400" dirty="0" err="1">
                <a:effectLst/>
                <a:latin typeface="Tw Cen MT" panose="020B0602020104020603" pitchFamily="34" charset="77"/>
                <a:ea typeface="Times New Roman" panose="02020603050405020304" pitchFamily="18" charset="0"/>
                <a:cs typeface="Times New Roman" panose="02020603050405020304" pitchFamily="18" charset="0"/>
              </a:rPr>
              <a:t>Loeng</a:t>
            </a:r>
            <a:r>
              <a:rPr lang="en-US" sz="1400" dirty="0">
                <a:effectLst/>
                <a:latin typeface="Tw Cen MT" panose="020B0602020104020603" pitchFamily="34" charset="77"/>
                <a:ea typeface="Times New Roman" panose="02020603050405020304" pitchFamily="18" charset="0"/>
                <a:cs typeface="Times New Roman" panose="02020603050405020304" pitchFamily="18" charset="0"/>
              </a:rPr>
              <a:t>, S. (2020). Self-directed learning: A core concept in adult education. </a:t>
            </a:r>
            <a:r>
              <a:rPr lang="en-US" sz="1400" i="1" dirty="0">
                <a:effectLst/>
                <a:latin typeface="Tw Cen MT" panose="020B0602020104020603" pitchFamily="34" charset="77"/>
                <a:ea typeface="Times New Roman" panose="02020603050405020304" pitchFamily="18" charset="0"/>
                <a:cs typeface="Times New Roman" panose="02020603050405020304" pitchFamily="18" charset="0"/>
              </a:rPr>
              <a:t>Education Research International</a:t>
            </a:r>
            <a:r>
              <a:rPr lang="en-US" sz="1400" dirty="0">
                <a:effectLst/>
                <a:latin typeface="Tw Cen MT" panose="020B0602020104020603" pitchFamily="34" charset="77"/>
                <a:ea typeface="Times New Roman" panose="02020603050405020304" pitchFamily="18" charset="0"/>
                <a:cs typeface="Times New Roman" panose="02020603050405020304" pitchFamily="18" charset="0"/>
              </a:rPr>
              <a:t>, </a:t>
            </a:r>
            <a:r>
              <a:rPr lang="en-US" sz="1400" i="1" dirty="0">
                <a:effectLst/>
                <a:latin typeface="Tw Cen MT" panose="020B0602020104020603" pitchFamily="34" charset="77"/>
                <a:ea typeface="Times New Roman" panose="02020603050405020304" pitchFamily="18" charset="0"/>
                <a:cs typeface="Times New Roman" panose="02020603050405020304" pitchFamily="18" charset="0"/>
              </a:rPr>
              <a:t>2020</a:t>
            </a:r>
            <a:r>
              <a:rPr lang="en-US" sz="1400" dirty="0">
                <a:effectLst/>
                <a:latin typeface="Tw Cen MT" panose="020B0602020104020603" pitchFamily="34" charset="77"/>
                <a:ea typeface="Times New Roman" panose="02020603050405020304" pitchFamily="18" charset="0"/>
                <a:cs typeface="Times New Roman" panose="02020603050405020304" pitchFamily="18" charset="0"/>
              </a:rPr>
              <a:t>.</a:t>
            </a:r>
          </a:p>
          <a:p>
            <a:pPr marL="460375" indent="-460375"/>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rPr>
              <a:t>Long, H. B. (1989). </a:t>
            </a:r>
            <a:r>
              <a:rPr lang="en-US" sz="1400" i="1" dirty="0">
                <a:solidFill>
                  <a:srgbClr val="222222"/>
                </a:solidFill>
                <a:effectLst/>
                <a:highlight>
                  <a:srgbClr val="FFFFFF"/>
                </a:highlight>
                <a:latin typeface="Tw Cen MT" panose="020B0602020104020603" pitchFamily="34" charset="77"/>
                <a:ea typeface="Times New Roman" panose="02020603050405020304" pitchFamily="18" charset="0"/>
              </a:rPr>
              <a:t>Self-Directed Learning: Emerging Theory &amp; Practice</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rPr>
              <a:t>. Oklahoma Research Center for Continuing Professional and Higher Education, McCarter Hall, University of Oklahoma, Norman, OK 73037.</a:t>
            </a:r>
            <a:endParaRPr lang="en-US" sz="1400" dirty="0">
              <a:effectLst/>
              <a:latin typeface="Tw Cen MT" panose="020B0602020104020603" pitchFamily="34" charset="77"/>
              <a:ea typeface="Times New Roman" panose="02020603050405020304" pitchFamily="18" charset="0"/>
              <a:cs typeface="Times New Roman" panose="02020603050405020304" pitchFamily="18" charset="0"/>
            </a:endParaRPr>
          </a:p>
          <a:p>
            <a:pPr marL="460375" indent="-460375"/>
            <a:r>
              <a:rPr lang="en-US" sz="1400" dirty="0">
                <a:effectLst/>
                <a:latin typeface="Tw Cen MT" panose="020B0602020104020603" pitchFamily="34" charset="77"/>
                <a:ea typeface="Times New Roman" panose="02020603050405020304" pitchFamily="18" charset="0"/>
                <a:cs typeface="Times New Roman" panose="02020603050405020304" pitchFamily="18" charset="0"/>
              </a:rPr>
              <a:t>Noe, R. A., Clarke, A. D., &amp; Klein, H. J. (2014). Learning in the twenty-first-century workplace. </a:t>
            </a:r>
            <a:r>
              <a:rPr lang="en-US" sz="1400" i="1" dirty="0">
                <a:effectLst/>
                <a:latin typeface="Tw Cen MT" panose="020B0602020104020603" pitchFamily="34" charset="77"/>
                <a:ea typeface="Times New Roman" panose="02020603050405020304" pitchFamily="18" charset="0"/>
                <a:cs typeface="Times New Roman" panose="02020603050405020304" pitchFamily="18" charset="0"/>
              </a:rPr>
              <a:t>Annual review of organizational psychology and organizational behavior</a:t>
            </a:r>
            <a:r>
              <a:rPr lang="en-US" sz="1400" dirty="0">
                <a:effectLst/>
                <a:latin typeface="Tw Cen MT" panose="020B0602020104020603" pitchFamily="34" charset="77"/>
                <a:ea typeface="Times New Roman" panose="02020603050405020304" pitchFamily="18" charset="0"/>
                <a:cs typeface="Times New Roman" panose="02020603050405020304" pitchFamily="18" charset="0"/>
              </a:rPr>
              <a:t>, </a:t>
            </a:r>
            <a:r>
              <a:rPr lang="en-US" sz="1400" i="1" dirty="0">
                <a:effectLst/>
                <a:latin typeface="Tw Cen MT" panose="020B0602020104020603" pitchFamily="34" charset="77"/>
                <a:ea typeface="Times New Roman" panose="02020603050405020304" pitchFamily="18" charset="0"/>
                <a:cs typeface="Times New Roman" panose="02020603050405020304" pitchFamily="18" charset="0"/>
              </a:rPr>
              <a:t>1</a:t>
            </a:r>
            <a:r>
              <a:rPr lang="en-US" sz="1400" dirty="0">
                <a:effectLst/>
                <a:latin typeface="Tw Cen MT" panose="020B0602020104020603" pitchFamily="34" charset="77"/>
                <a:ea typeface="Times New Roman" panose="02020603050405020304" pitchFamily="18" charset="0"/>
                <a:cs typeface="Times New Roman" panose="02020603050405020304" pitchFamily="18" charset="0"/>
              </a:rPr>
              <a:t>(1), 245-275.</a:t>
            </a:r>
          </a:p>
          <a:p>
            <a:pPr marL="460375" indent="-460375"/>
            <a:r>
              <a:rPr lang="en-US" sz="1400" dirty="0" err="1">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Raemdonck</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 I., </a:t>
            </a:r>
            <a:r>
              <a:rPr lang="en-US" sz="1400" dirty="0" err="1">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Gijbels</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 D., &amp; Van Groen, W. (2014). The influence of job characteristics and self‐directed learning orientation on workplace learning. </a:t>
            </a:r>
            <a:r>
              <a:rPr lang="en-US" sz="1400" i="1"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International Journal of Training and Development</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 </a:t>
            </a:r>
            <a:r>
              <a:rPr lang="en-US" sz="1400" i="1"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18</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(3), 188-203. </a:t>
            </a:r>
            <a:r>
              <a:rPr lang="en-US" sz="1400" u="sng" dirty="0">
                <a:solidFill>
                  <a:srgbClr val="0563C1"/>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hlinkClick r:id="rId4"/>
              </a:rPr>
              <a:t>https://doi-org.libproxy.library.unt.edu/10.1111/ijtd.12028</a:t>
            </a:r>
            <a:endParaRPr lang="en-US" sz="1400" u="sng" dirty="0">
              <a:solidFill>
                <a:srgbClr val="0563C1"/>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endParaRPr>
          </a:p>
          <a:p>
            <a:pPr marL="460375" indent="-460375"/>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Robinson, J. D., &amp; </a:t>
            </a:r>
            <a:r>
              <a:rPr lang="en-US" sz="1400" dirty="0" err="1">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Persky</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 A. M. (2020). Developing self-directed learners. </a:t>
            </a:r>
            <a:r>
              <a:rPr lang="en-US" sz="1400" i="1"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American Journal of Pharmaceutical Education</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 </a:t>
            </a:r>
            <a:r>
              <a:rPr lang="en-US" sz="1400" i="1"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84</a:t>
            </a:r>
            <a:r>
              <a:rPr lang="en-US" sz="1400" dirty="0">
                <a:solidFill>
                  <a:srgbClr val="222222"/>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(3).</a:t>
            </a:r>
            <a:endParaRPr lang="en-US" sz="1400" dirty="0">
              <a:effectLst/>
              <a:latin typeface="Tw Cen MT" panose="020B0602020104020603" pitchFamily="34" charset="77"/>
              <a:ea typeface="Times New Roman" panose="02020603050405020304" pitchFamily="18" charset="0"/>
              <a:cs typeface="Times New Roman" panose="02020603050405020304" pitchFamily="18" charset="0"/>
            </a:endParaRPr>
          </a:p>
          <a:p>
            <a:pPr marL="460375" indent="-460375"/>
            <a:r>
              <a:rPr lang="en-US" sz="1400" dirty="0">
                <a:solidFill>
                  <a:srgbClr val="000000"/>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Shih-Yi, C., &amp; Ching-Han, T. (2012). Dynamic capability, knowledge, learning, and firm performance.</a:t>
            </a:r>
            <a:r>
              <a:rPr lang="en-US" sz="1400" i="1" dirty="0">
                <a:solidFill>
                  <a:srgbClr val="000000"/>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 Journal of Organizational Change Management, 25</a:t>
            </a:r>
            <a:r>
              <a:rPr lang="en-US" sz="1400" dirty="0">
                <a:solidFill>
                  <a:srgbClr val="000000"/>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rPr>
              <a:t>(3), 434-444. </a:t>
            </a:r>
            <a:r>
              <a:rPr lang="en-US" sz="1400" u="sng" dirty="0">
                <a:solidFill>
                  <a:srgbClr val="0563C1"/>
                </a:solidFill>
                <a:effectLst/>
                <a:highlight>
                  <a:srgbClr val="FFFFFF"/>
                </a:highlight>
                <a:latin typeface="Tw Cen MT" panose="020B0602020104020603" pitchFamily="34" charset="77"/>
                <a:ea typeface="Times New Roman" panose="02020603050405020304" pitchFamily="18" charset="0"/>
                <a:cs typeface="Times New Roman" panose="02020603050405020304" pitchFamily="18" charset="0"/>
                <a:hlinkClick r:id="rId5"/>
              </a:rPr>
              <a:t>https://doi-org.libproxy.library.unt.edu/10.1108/09534811211228148</a:t>
            </a:r>
            <a:endParaRPr lang="en-US" sz="1400" dirty="0">
              <a:effectLst/>
              <a:latin typeface="Tw Cen MT" panose="020B0602020104020603" pitchFamily="34" charset="77"/>
              <a:ea typeface="Times New Roman" panose="02020603050405020304" pitchFamily="18" charset="0"/>
              <a:cs typeface="Times New Roman" panose="02020603050405020304" pitchFamily="18" charset="0"/>
            </a:endParaRPr>
          </a:p>
          <a:p>
            <a:pPr marL="460375" marR="0" indent="-460375">
              <a:spcBef>
                <a:spcPts val="0"/>
              </a:spcBef>
              <a:spcAft>
                <a:spcPts val="0"/>
              </a:spcAft>
            </a:pPr>
            <a:r>
              <a:rPr lang="en-US" sz="1400" dirty="0">
                <a:solidFill>
                  <a:srgbClr val="222222"/>
                </a:solidFill>
                <a:effectLst/>
                <a:highlight>
                  <a:srgbClr val="FFFFFF"/>
                </a:highlight>
                <a:latin typeface="Tw Cen MT" panose="020B0602020104020603" pitchFamily="34" charset="77"/>
                <a:ea typeface="Calibri" panose="020F0502020204030204" pitchFamily="34" charset="0"/>
                <a:cs typeface="Times New Roman" panose="02020603050405020304" pitchFamily="18" charset="0"/>
              </a:rPr>
              <a:t>Williamson, S. N. (2005). The development of a self-rating scale of self-directedness in learning (SRSSDL) for students of higher education.</a:t>
            </a:r>
            <a:endParaRPr lang="en-US" sz="1400" dirty="0">
              <a:effectLst/>
              <a:latin typeface="Tw Cen MT" panose="020B0602020104020603" pitchFamily="34" charset="77"/>
              <a:ea typeface="Calibri" panose="020F0502020204030204" pitchFamily="34" charset="0"/>
              <a:cs typeface="Times New Roman" panose="02020603050405020304" pitchFamily="18" charset="0"/>
            </a:endParaRPr>
          </a:p>
          <a:p>
            <a:pPr marL="460375" marR="0" indent="-460375">
              <a:spcBef>
                <a:spcPts val="0"/>
              </a:spcBef>
              <a:spcAft>
                <a:spcPts val="0"/>
              </a:spcAft>
            </a:pPr>
            <a:r>
              <a:rPr lang="en-US" sz="1400" dirty="0">
                <a:solidFill>
                  <a:srgbClr val="222222"/>
                </a:solidFill>
                <a:effectLst/>
                <a:highlight>
                  <a:srgbClr val="FFFFFF"/>
                </a:highlight>
                <a:latin typeface="Tw Cen MT" panose="020B0602020104020603" pitchFamily="34" charset="77"/>
                <a:ea typeface="Calibri" panose="020F0502020204030204" pitchFamily="34" charset="0"/>
                <a:cs typeface="Times New Roman" panose="02020603050405020304" pitchFamily="18" charset="0"/>
              </a:rPr>
              <a:t>Williamson, Swapna </a:t>
            </a:r>
            <a:r>
              <a:rPr lang="en-US" sz="1400" dirty="0" err="1">
                <a:solidFill>
                  <a:srgbClr val="222222"/>
                </a:solidFill>
                <a:effectLst/>
                <a:highlight>
                  <a:srgbClr val="FFFFFF"/>
                </a:highlight>
                <a:latin typeface="Tw Cen MT" panose="020B0602020104020603" pitchFamily="34" charset="77"/>
                <a:ea typeface="Calibri" panose="020F0502020204030204" pitchFamily="34" charset="0"/>
                <a:cs typeface="Times New Roman" panose="02020603050405020304" pitchFamily="18" charset="0"/>
              </a:rPr>
              <a:t>Naskar</a:t>
            </a:r>
            <a:r>
              <a:rPr lang="en-US" sz="1400" dirty="0">
                <a:solidFill>
                  <a:srgbClr val="222222"/>
                </a:solidFill>
                <a:effectLst/>
                <a:highlight>
                  <a:srgbClr val="FFFFFF"/>
                </a:highlight>
                <a:latin typeface="Tw Cen MT" panose="020B0602020104020603" pitchFamily="34" charset="77"/>
                <a:ea typeface="Calibri" panose="020F0502020204030204" pitchFamily="34" charset="0"/>
                <a:cs typeface="Times New Roman" panose="02020603050405020304" pitchFamily="18" charset="0"/>
              </a:rPr>
              <a:t>, and Mahesh </a:t>
            </a:r>
            <a:r>
              <a:rPr lang="en-US" sz="1400" dirty="0" err="1">
                <a:solidFill>
                  <a:srgbClr val="222222"/>
                </a:solidFill>
                <a:effectLst/>
                <a:highlight>
                  <a:srgbClr val="FFFFFF"/>
                </a:highlight>
                <a:latin typeface="Tw Cen MT" panose="020B0602020104020603" pitchFamily="34" charset="77"/>
                <a:ea typeface="Calibri" panose="020F0502020204030204" pitchFamily="34" charset="0"/>
                <a:cs typeface="Times New Roman" panose="02020603050405020304" pitchFamily="18" charset="0"/>
              </a:rPr>
              <a:t>Seewoodhary</a:t>
            </a:r>
            <a:r>
              <a:rPr lang="en-US" sz="1400" dirty="0">
                <a:solidFill>
                  <a:srgbClr val="222222"/>
                </a:solidFill>
                <a:effectLst/>
                <a:highlight>
                  <a:srgbClr val="FFFFFF"/>
                </a:highlight>
                <a:latin typeface="Tw Cen MT" panose="020B0602020104020603" pitchFamily="34" charset="77"/>
                <a:ea typeface="Calibri" panose="020F0502020204030204" pitchFamily="34" charset="0"/>
                <a:cs typeface="Times New Roman" panose="02020603050405020304" pitchFamily="18" charset="0"/>
              </a:rPr>
              <a:t>. "Student evaluation of the usefulness of the Self-Rating Scale of Self-Directed Learning tool in the </a:t>
            </a:r>
            <a:r>
              <a:rPr lang="en-US" sz="1400" dirty="0" err="1">
                <a:solidFill>
                  <a:srgbClr val="222222"/>
                </a:solidFill>
                <a:effectLst/>
                <a:highlight>
                  <a:srgbClr val="FFFFFF"/>
                </a:highlight>
                <a:latin typeface="Tw Cen MT" panose="020B0602020104020603" pitchFamily="34" charset="77"/>
                <a:ea typeface="Calibri" panose="020F0502020204030204" pitchFamily="34" charset="0"/>
                <a:cs typeface="Times New Roman" panose="02020603050405020304" pitchFamily="18" charset="0"/>
              </a:rPr>
              <a:t>FdSc</a:t>
            </a:r>
            <a:r>
              <a:rPr lang="en-US" sz="1400" dirty="0">
                <a:solidFill>
                  <a:srgbClr val="222222"/>
                </a:solidFill>
                <a:effectLst/>
                <a:highlight>
                  <a:srgbClr val="FFFFFF"/>
                </a:highlight>
                <a:latin typeface="Tw Cen MT" panose="020B0602020104020603" pitchFamily="34" charset="77"/>
                <a:ea typeface="Calibri" panose="020F0502020204030204" pitchFamily="34" charset="0"/>
                <a:cs typeface="Times New Roman" panose="02020603050405020304" pitchFamily="18" charset="0"/>
              </a:rPr>
              <a:t> in Health and Social Care Course." </a:t>
            </a:r>
            <a:r>
              <a:rPr lang="en-US" sz="1400" i="1" dirty="0">
                <a:solidFill>
                  <a:srgbClr val="222222"/>
                </a:solidFill>
                <a:effectLst/>
                <a:highlight>
                  <a:srgbClr val="FFFFFF"/>
                </a:highlight>
                <a:latin typeface="Tw Cen MT" panose="020B0602020104020603" pitchFamily="34" charset="77"/>
                <a:ea typeface="Calibri" panose="020F0502020204030204" pitchFamily="34" charset="0"/>
                <a:cs typeface="Times New Roman" panose="02020603050405020304" pitchFamily="18" charset="0"/>
              </a:rPr>
              <a:t>Journal of Healthcare Communications</a:t>
            </a:r>
            <a:r>
              <a:rPr lang="en-US" sz="1400" dirty="0">
                <a:solidFill>
                  <a:srgbClr val="222222"/>
                </a:solidFill>
                <a:effectLst/>
                <a:highlight>
                  <a:srgbClr val="FFFFFF"/>
                </a:highlight>
                <a:latin typeface="Tw Cen MT" panose="020B0602020104020603" pitchFamily="34" charset="77"/>
                <a:ea typeface="Calibri" panose="020F0502020204030204" pitchFamily="34" charset="0"/>
                <a:cs typeface="Times New Roman" panose="02020603050405020304" pitchFamily="18" charset="0"/>
              </a:rPr>
              <a:t> 2, no. 4 (2017).</a:t>
            </a:r>
            <a:endParaRPr lang="en-US" sz="1400" dirty="0">
              <a:effectLst/>
              <a:latin typeface="Tw Cen MT" panose="020B0602020104020603" pitchFamily="34"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789716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10729912" y="-2"/>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10729912" y="-9556"/>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10729912" y="-21841"/>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10729912" y="-21841"/>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10729912" y="-6829"/>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10729916" y="-22524"/>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10729912" y="-15697"/>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0729912" y="-9556"/>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pic>
        <p:nvPicPr>
          <p:cNvPr id="5" name="Picture 4">
            <a:extLst>
              <a:ext uri="{FF2B5EF4-FFF2-40B4-BE49-F238E27FC236}">
                <a16:creationId xmlns:a16="http://schemas.microsoft.com/office/drawing/2014/main" id="{B7079747-0C10-BEFF-0E5C-EE6184AC031D}"/>
              </a:ext>
            </a:extLst>
          </p:cNvPr>
          <p:cNvPicPr>
            <a:picLocks noChangeAspect="1"/>
          </p:cNvPicPr>
          <p:nvPr/>
        </p:nvPicPr>
        <p:blipFill>
          <a:blip r:embed="rId2"/>
          <a:stretch>
            <a:fillRect/>
          </a:stretch>
        </p:blipFill>
        <p:spPr>
          <a:xfrm>
            <a:off x="9157647" y="5935149"/>
            <a:ext cx="1793909" cy="827957"/>
          </a:xfrm>
          <a:prstGeom prst="rect">
            <a:avLst/>
          </a:prstGeom>
        </p:spPr>
      </p:pic>
      <p:sp>
        <p:nvSpPr>
          <p:cNvPr id="6" name="TextBox 5">
            <a:extLst>
              <a:ext uri="{FF2B5EF4-FFF2-40B4-BE49-F238E27FC236}">
                <a16:creationId xmlns:a16="http://schemas.microsoft.com/office/drawing/2014/main" id="{75CE0CF0-C043-847C-ECB5-BD5F33A41506}"/>
              </a:ext>
            </a:extLst>
          </p:cNvPr>
          <p:cNvSpPr txBox="1"/>
          <p:nvPr/>
        </p:nvSpPr>
        <p:spPr>
          <a:xfrm>
            <a:off x="1936845" y="2625344"/>
            <a:ext cx="8318310" cy="646331"/>
          </a:xfrm>
          <a:prstGeom prst="rect">
            <a:avLst/>
          </a:prstGeom>
          <a:noFill/>
        </p:spPr>
        <p:txBody>
          <a:bodyPr wrap="square" rtlCol="0">
            <a:spAutoFit/>
          </a:bodyPr>
          <a:lstStyle/>
          <a:p>
            <a:pPr algn="ctr"/>
            <a:r>
              <a:rPr lang="en-US" sz="3600" dirty="0">
                <a:latin typeface="Tw Cen MT" panose="020B0602020104020603" pitchFamily="34" charset="77"/>
              </a:rPr>
              <a:t>Questions?</a:t>
            </a:r>
          </a:p>
        </p:txBody>
      </p:sp>
      <p:sp>
        <p:nvSpPr>
          <p:cNvPr id="7" name="TextBox 6">
            <a:extLst>
              <a:ext uri="{FF2B5EF4-FFF2-40B4-BE49-F238E27FC236}">
                <a16:creationId xmlns:a16="http://schemas.microsoft.com/office/drawing/2014/main" id="{0F2CC1CA-DECE-5EA7-B48A-8E7F8C871988}"/>
              </a:ext>
            </a:extLst>
          </p:cNvPr>
          <p:cNvSpPr txBox="1"/>
          <p:nvPr/>
        </p:nvSpPr>
        <p:spPr>
          <a:xfrm>
            <a:off x="4137546" y="4118061"/>
            <a:ext cx="3916908" cy="1477328"/>
          </a:xfrm>
          <a:prstGeom prst="rect">
            <a:avLst/>
          </a:prstGeom>
          <a:noFill/>
        </p:spPr>
        <p:txBody>
          <a:bodyPr wrap="square" rtlCol="0">
            <a:spAutoFit/>
          </a:bodyPr>
          <a:lstStyle/>
          <a:p>
            <a:pPr algn="ctr"/>
            <a:r>
              <a:rPr lang="en-US" dirty="0">
                <a:latin typeface="Tw Cen MT" panose="020B0602020104020603" pitchFamily="34" charset="77"/>
              </a:rPr>
              <a:t>Colin Talbot</a:t>
            </a:r>
          </a:p>
          <a:p>
            <a:pPr algn="ctr"/>
            <a:r>
              <a:rPr lang="en-US" dirty="0" err="1">
                <a:latin typeface="Tw Cen MT" panose="020B0602020104020603" pitchFamily="34" charset="77"/>
              </a:rPr>
              <a:t>talbot.unt@gmail.com</a:t>
            </a:r>
            <a:endParaRPr lang="en-US" dirty="0">
              <a:latin typeface="Tw Cen MT" panose="020B0602020104020603" pitchFamily="34" charset="77"/>
            </a:endParaRPr>
          </a:p>
          <a:p>
            <a:pPr algn="ctr"/>
            <a:r>
              <a:rPr lang="en-US" dirty="0">
                <a:latin typeface="Tw Cen MT" panose="020B0602020104020603" pitchFamily="34" charset="77"/>
              </a:rPr>
              <a:t>Doctoral Student</a:t>
            </a:r>
          </a:p>
          <a:p>
            <a:pPr algn="ctr"/>
            <a:r>
              <a:rPr lang="en-US" dirty="0">
                <a:latin typeface="Tw Cen MT" panose="020B0602020104020603" pitchFamily="34" charset="77"/>
              </a:rPr>
              <a:t>University of North Texas</a:t>
            </a:r>
          </a:p>
          <a:p>
            <a:pPr algn="ctr"/>
            <a:r>
              <a:rPr lang="en-US" dirty="0">
                <a:latin typeface="Tw Cen MT" panose="020B0602020104020603" pitchFamily="34" charset="77"/>
              </a:rPr>
              <a:t>Department of Learning Technologies</a:t>
            </a:r>
          </a:p>
        </p:txBody>
      </p:sp>
      <p:sp>
        <p:nvSpPr>
          <p:cNvPr id="8" name="Oval 7">
            <a:extLst>
              <a:ext uri="{FF2B5EF4-FFF2-40B4-BE49-F238E27FC236}">
                <a16:creationId xmlns:a16="http://schemas.microsoft.com/office/drawing/2014/main" id="{4E2D1929-894E-D742-0F8B-1A191DE32919}"/>
              </a:ext>
            </a:extLst>
          </p:cNvPr>
          <p:cNvSpPr/>
          <p:nvPr/>
        </p:nvSpPr>
        <p:spPr>
          <a:xfrm>
            <a:off x="5154304" y="544394"/>
            <a:ext cx="1883391" cy="1883391"/>
          </a:xfrm>
          <a:prstGeom prst="ellipse">
            <a:avLst/>
          </a:prstGeom>
          <a:solidFill>
            <a:srgbClr val="017B3B"/>
          </a:solidFill>
          <a:ln>
            <a:solidFill>
              <a:schemeClr val="bg2"/>
            </a:solidFill>
          </a:ln>
          <a:effectLst>
            <a:outerShdw blurRad="215900" dist="381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Idea outline">
            <a:extLst>
              <a:ext uri="{FF2B5EF4-FFF2-40B4-BE49-F238E27FC236}">
                <a16:creationId xmlns:a16="http://schemas.microsoft.com/office/drawing/2014/main" id="{1800200A-F4F8-BFFD-BD7C-916EF04E48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458" y="893548"/>
            <a:ext cx="1185081" cy="1185081"/>
          </a:xfrm>
          <a:prstGeom prst="rect">
            <a:avLst/>
          </a:prstGeom>
        </p:spPr>
      </p:pic>
    </p:spTree>
    <p:extLst>
      <p:ext uri="{BB962C8B-B14F-4D97-AF65-F5344CB8AC3E}">
        <p14:creationId xmlns:p14="http://schemas.microsoft.com/office/powerpoint/2010/main" val="11672291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10729912" y="-2"/>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10729912" y="-9556"/>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10729912" y="-21841"/>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10729912" y="-21841"/>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10729912" y="-6829"/>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10729916" y="-22524"/>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10729912" y="-15697"/>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0729912" y="-9556"/>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pic>
        <p:nvPicPr>
          <p:cNvPr id="4" name="Picture 3">
            <a:extLst>
              <a:ext uri="{FF2B5EF4-FFF2-40B4-BE49-F238E27FC236}">
                <a16:creationId xmlns:a16="http://schemas.microsoft.com/office/drawing/2014/main" id="{04717E7B-6D2C-2CD9-A3D2-D323E787DB73}"/>
              </a:ext>
            </a:extLst>
          </p:cNvPr>
          <p:cNvPicPr>
            <a:picLocks noChangeAspect="1"/>
          </p:cNvPicPr>
          <p:nvPr/>
        </p:nvPicPr>
        <p:blipFill>
          <a:blip r:embed="rId2"/>
          <a:stretch>
            <a:fillRect/>
          </a:stretch>
        </p:blipFill>
        <p:spPr>
          <a:xfrm>
            <a:off x="2946400" y="262883"/>
            <a:ext cx="6299200" cy="698500"/>
          </a:xfrm>
          <a:prstGeom prst="rect">
            <a:avLst/>
          </a:prstGeom>
        </p:spPr>
      </p:pic>
      <p:pic>
        <p:nvPicPr>
          <p:cNvPr id="10" name="Picture 9">
            <a:extLst>
              <a:ext uri="{FF2B5EF4-FFF2-40B4-BE49-F238E27FC236}">
                <a16:creationId xmlns:a16="http://schemas.microsoft.com/office/drawing/2014/main" id="{19F39394-C009-0AF1-8737-717F3FB45B1A}"/>
              </a:ext>
            </a:extLst>
          </p:cNvPr>
          <p:cNvPicPr>
            <a:picLocks noChangeAspect="1"/>
          </p:cNvPicPr>
          <p:nvPr/>
        </p:nvPicPr>
        <p:blipFill>
          <a:blip r:embed="rId3"/>
          <a:stretch>
            <a:fillRect/>
          </a:stretch>
        </p:blipFill>
        <p:spPr>
          <a:xfrm>
            <a:off x="2838450" y="1174750"/>
            <a:ext cx="6515100" cy="4508500"/>
          </a:xfrm>
          <a:prstGeom prst="rect">
            <a:avLst/>
          </a:prstGeom>
        </p:spPr>
      </p:pic>
    </p:spTree>
    <p:extLst>
      <p:ext uri="{BB962C8B-B14F-4D97-AF65-F5344CB8AC3E}">
        <p14:creationId xmlns:p14="http://schemas.microsoft.com/office/powerpoint/2010/main" val="319425178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10729912" y="-2"/>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10729912" y="-9556"/>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10729912" y="-21841"/>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10729912" y="-21841"/>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10729912" y="-6829"/>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10729916" y="-22524"/>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10729912" y="-15697"/>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0729912" y="-9556"/>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pic>
        <p:nvPicPr>
          <p:cNvPr id="4" name="Picture 3">
            <a:extLst>
              <a:ext uri="{FF2B5EF4-FFF2-40B4-BE49-F238E27FC236}">
                <a16:creationId xmlns:a16="http://schemas.microsoft.com/office/drawing/2014/main" id="{04717E7B-6D2C-2CD9-A3D2-D323E787DB73}"/>
              </a:ext>
            </a:extLst>
          </p:cNvPr>
          <p:cNvPicPr>
            <a:picLocks noChangeAspect="1"/>
          </p:cNvPicPr>
          <p:nvPr/>
        </p:nvPicPr>
        <p:blipFill>
          <a:blip r:embed="rId2"/>
          <a:stretch>
            <a:fillRect/>
          </a:stretch>
        </p:blipFill>
        <p:spPr>
          <a:xfrm>
            <a:off x="2946400" y="262883"/>
            <a:ext cx="6299200" cy="698500"/>
          </a:xfrm>
          <a:prstGeom prst="rect">
            <a:avLst/>
          </a:prstGeom>
        </p:spPr>
      </p:pic>
      <p:pic>
        <p:nvPicPr>
          <p:cNvPr id="2" name="Picture 1">
            <a:extLst>
              <a:ext uri="{FF2B5EF4-FFF2-40B4-BE49-F238E27FC236}">
                <a16:creationId xmlns:a16="http://schemas.microsoft.com/office/drawing/2014/main" id="{08890F15-08A6-DA5C-C523-4D741EF32196}"/>
              </a:ext>
            </a:extLst>
          </p:cNvPr>
          <p:cNvPicPr>
            <a:picLocks noChangeAspect="1"/>
          </p:cNvPicPr>
          <p:nvPr/>
        </p:nvPicPr>
        <p:blipFill>
          <a:blip r:embed="rId3"/>
          <a:stretch>
            <a:fillRect/>
          </a:stretch>
        </p:blipFill>
        <p:spPr>
          <a:xfrm>
            <a:off x="2832100" y="1162050"/>
            <a:ext cx="6527800" cy="4533900"/>
          </a:xfrm>
          <a:prstGeom prst="rect">
            <a:avLst/>
          </a:prstGeom>
        </p:spPr>
      </p:pic>
    </p:spTree>
    <p:extLst>
      <p:ext uri="{BB962C8B-B14F-4D97-AF65-F5344CB8AC3E}">
        <p14:creationId xmlns:p14="http://schemas.microsoft.com/office/powerpoint/2010/main" val="10999714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10729912" y="-2"/>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10729912" y="-9556"/>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10729912" y="-21841"/>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10729912" y="-21841"/>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10729912" y="-6829"/>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10729916" y="-22524"/>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10729912" y="-15697"/>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0729912" y="-9556"/>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pic>
        <p:nvPicPr>
          <p:cNvPr id="4" name="Picture 3">
            <a:extLst>
              <a:ext uri="{FF2B5EF4-FFF2-40B4-BE49-F238E27FC236}">
                <a16:creationId xmlns:a16="http://schemas.microsoft.com/office/drawing/2014/main" id="{04717E7B-6D2C-2CD9-A3D2-D323E787DB73}"/>
              </a:ext>
            </a:extLst>
          </p:cNvPr>
          <p:cNvPicPr>
            <a:picLocks noChangeAspect="1"/>
          </p:cNvPicPr>
          <p:nvPr/>
        </p:nvPicPr>
        <p:blipFill>
          <a:blip r:embed="rId2"/>
          <a:stretch>
            <a:fillRect/>
          </a:stretch>
        </p:blipFill>
        <p:spPr>
          <a:xfrm>
            <a:off x="2946400" y="262883"/>
            <a:ext cx="6299200" cy="698500"/>
          </a:xfrm>
          <a:prstGeom prst="rect">
            <a:avLst/>
          </a:prstGeom>
        </p:spPr>
      </p:pic>
      <p:pic>
        <p:nvPicPr>
          <p:cNvPr id="3" name="Picture 2">
            <a:extLst>
              <a:ext uri="{FF2B5EF4-FFF2-40B4-BE49-F238E27FC236}">
                <a16:creationId xmlns:a16="http://schemas.microsoft.com/office/drawing/2014/main" id="{E51CA4D1-3D1B-4331-28C4-3AF78C80F7F3}"/>
              </a:ext>
            </a:extLst>
          </p:cNvPr>
          <p:cNvPicPr>
            <a:picLocks noChangeAspect="1"/>
          </p:cNvPicPr>
          <p:nvPr/>
        </p:nvPicPr>
        <p:blipFill>
          <a:blip r:embed="rId3"/>
          <a:stretch>
            <a:fillRect/>
          </a:stretch>
        </p:blipFill>
        <p:spPr>
          <a:xfrm>
            <a:off x="2838450" y="1174750"/>
            <a:ext cx="6515100" cy="4508500"/>
          </a:xfrm>
          <a:prstGeom prst="rect">
            <a:avLst/>
          </a:prstGeom>
        </p:spPr>
      </p:pic>
    </p:spTree>
    <p:extLst>
      <p:ext uri="{BB962C8B-B14F-4D97-AF65-F5344CB8AC3E}">
        <p14:creationId xmlns:p14="http://schemas.microsoft.com/office/powerpoint/2010/main" val="24980171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10729912" y="-2"/>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10729912" y="-9556"/>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10729912" y="-21841"/>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10729912" y="-21841"/>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10729912" y="-6829"/>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10729916" y="-22524"/>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10729912" y="-15697"/>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0729912" y="-9556"/>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pic>
        <p:nvPicPr>
          <p:cNvPr id="4" name="Picture 3">
            <a:extLst>
              <a:ext uri="{FF2B5EF4-FFF2-40B4-BE49-F238E27FC236}">
                <a16:creationId xmlns:a16="http://schemas.microsoft.com/office/drawing/2014/main" id="{04717E7B-6D2C-2CD9-A3D2-D323E787DB73}"/>
              </a:ext>
            </a:extLst>
          </p:cNvPr>
          <p:cNvPicPr>
            <a:picLocks noChangeAspect="1"/>
          </p:cNvPicPr>
          <p:nvPr/>
        </p:nvPicPr>
        <p:blipFill>
          <a:blip r:embed="rId2"/>
          <a:stretch>
            <a:fillRect/>
          </a:stretch>
        </p:blipFill>
        <p:spPr>
          <a:xfrm>
            <a:off x="2946400" y="262883"/>
            <a:ext cx="6299200" cy="698500"/>
          </a:xfrm>
          <a:prstGeom prst="rect">
            <a:avLst/>
          </a:prstGeom>
        </p:spPr>
      </p:pic>
      <p:pic>
        <p:nvPicPr>
          <p:cNvPr id="2" name="Picture 1">
            <a:extLst>
              <a:ext uri="{FF2B5EF4-FFF2-40B4-BE49-F238E27FC236}">
                <a16:creationId xmlns:a16="http://schemas.microsoft.com/office/drawing/2014/main" id="{428349A0-EA13-E0C5-E796-A3FF25C1CBF6}"/>
              </a:ext>
            </a:extLst>
          </p:cNvPr>
          <p:cNvPicPr>
            <a:picLocks noChangeAspect="1"/>
          </p:cNvPicPr>
          <p:nvPr/>
        </p:nvPicPr>
        <p:blipFill>
          <a:blip r:embed="rId3"/>
          <a:stretch>
            <a:fillRect/>
          </a:stretch>
        </p:blipFill>
        <p:spPr>
          <a:xfrm>
            <a:off x="2838450" y="1212850"/>
            <a:ext cx="6515100" cy="4432300"/>
          </a:xfrm>
          <a:prstGeom prst="rect">
            <a:avLst/>
          </a:prstGeom>
        </p:spPr>
      </p:pic>
    </p:spTree>
    <p:extLst>
      <p:ext uri="{BB962C8B-B14F-4D97-AF65-F5344CB8AC3E}">
        <p14:creationId xmlns:p14="http://schemas.microsoft.com/office/powerpoint/2010/main" val="63261175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10729912" y="-2"/>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10729912" y="-9556"/>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10729912" y="-21841"/>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10729912" y="-21841"/>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10729912" y="-6829"/>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10729916" y="-22524"/>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10729912" y="-15697"/>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0729912" y="-9556"/>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pic>
        <p:nvPicPr>
          <p:cNvPr id="4" name="Picture 3">
            <a:extLst>
              <a:ext uri="{FF2B5EF4-FFF2-40B4-BE49-F238E27FC236}">
                <a16:creationId xmlns:a16="http://schemas.microsoft.com/office/drawing/2014/main" id="{04717E7B-6D2C-2CD9-A3D2-D323E787DB73}"/>
              </a:ext>
            </a:extLst>
          </p:cNvPr>
          <p:cNvPicPr>
            <a:picLocks noChangeAspect="1"/>
          </p:cNvPicPr>
          <p:nvPr/>
        </p:nvPicPr>
        <p:blipFill>
          <a:blip r:embed="rId2"/>
          <a:stretch>
            <a:fillRect/>
          </a:stretch>
        </p:blipFill>
        <p:spPr>
          <a:xfrm>
            <a:off x="2946400" y="262883"/>
            <a:ext cx="6299200" cy="698500"/>
          </a:xfrm>
          <a:prstGeom prst="rect">
            <a:avLst/>
          </a:prstGeom>
        </p:spPr>
      </p:pic>
      <p:pic>
        <p:nvPicPr>
          <p:cNvPr id="3" name="Picture 2">
            <a:extLst>
              <a:ext uri="{FF2B5EF4-FFF2-40B4-BE49-F238E27FC236}">
                <a16:creationId xmlns:a16="http://schemas.microsoft.com/office/drawing/2014/main" id="{AAEFC6F5-F551-E81E-8721-2B46A60CF714}"/>
              </a:ext>
            </a:extLst>
          </p:cNvPr>
          <p:cNvPicPr>
            <a:picLocks noChangeAspect="1"/>
          </p:cNvPicPr>
          <p:nvPr/>
        </p:nvPicPr>
        <p:blipFill>
          <a:blip r:embed="rId3"/>
          <a:stretch>
            <a:fillRect/>
          </a:stretch>
        </p:blipFill>
        <p:spPr>
          <a:xfrm>
            <a:off x="2825750" y="1187450"/>
            <a:ext cx="6540500" cy="4483100"/>
          </a:xfrm>
          <a:prstGeom prst="rect">
            <a:avLst/>
          </a:prstGeom>
        </p:spPr>
      </p:pic>
    </p:spTree>
    <p:extLst>
      <p:ext uri="{BB962C8B-B14F-4D97-AF65-F5344CB8AC3E}">
        <p14:creationId xmlns:p14="http://schemas.microsoft.com/office/powerpoint/2010/main" val="182685448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0" y="15695"/>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a:spLocks noGrp="1" noRot="1" noMove="1" noResize="1" noEditPoints="1" noAdjustHandles="1" noChangeArrowheads="1" noChangeShapeType="1"/>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11116102" y="6142"/>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11116102" y="6142"/>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11116104" y="6142"/>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11116105" y="15696"/>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11116102" y="1"/>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11116104" y="3"/>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1116102" y="0"/>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sp>
        <p:nvSpPr>
          <p:cNvPr id="2" name="TextBox 1">
            <a:extLst>
              <a:ext uri="{FF2B5EF4-FFF2-40B4-BE49-F238E27FC236}">
                <a16:creationId xmlns:a16="http://schemas.microsoft.com/office/drawing/2014/main" id="{EB7CF741-8EE7-2DED-DAF0-B8041AD6FB26}"/>
              </a:ext>
            </a:extLst>
          </p:cNvPr>
          <p:cNvSpPr txBox="1"/>
          <p:nvPr/>
        </p:nvSpPr>
        <p:spPr>
          <a:xfrm>
            <a:off x="1936845" y="168837"/>
            <a:ext cx="8318310" cy="646331"/>
          </a:xfrm>
          <a:prstGeom prst="rect">
            <a:avLst/>
          </a:prstGeom>
          <a:noFill/>
        </p:spPr>
        <p:txBody>
          <a:bodyPr wrap="square" rtlCol="0">
            <a:spAutoFit/>
          </a:bodyPr>
          <a:lstStyle/>
          <a:p>
            <a:pPr algn="ctr"/>
            <a:r>
              <a:rPr lang="en-US" sz="3600" dirty="0">
                <a:latin typeface="Tw Cen MT" panose="020B0602020104020603" pitchFamily="34" charset="77"/>
              </a:rPr>
              <a:t>Presentation Overview</a:t>
            </a:r>
          </a:p>
        </p:txBody>
      </p:sp>
      <p:sp>
        <p:nvSpPr>
          <p:cNvPr id="4" name="TextBox 3">
            <a:extLst>
              <a:ext uri="{FF2B5EF4-FFF2-40B4-BE49-F238E27FC236}">
                <a16:creationId xmlns:a16="http://schemas.microsoft.com/office/drawing/2014/main" id="{9E421E53-E9B4-17D4-9F7A-EDA3A9740E8E}"/>
              </a:ext>
            </a:extLst>
          </p:cNvPr>
          <p:cNvSpPr txBox="1"/>
          <p:nvPr/>
        </p:nvSpPr>
        <p:spPr>
          <a:xfrm>
            <a:off x="3991555" y="2155984"/>
            <a:ext cx="2067339" cy="369332"/>
          </a:xfrm>
          <a:prstGeom prst="rect">
            <a:avLst/>
          </a:prstGeom>
          <a:noFill/>
        </p:spPr>
        <p:txBody>
          <a:bodyPr wrap="square" rtlCol="0">
            <a:spAutoFit/>
          </a:bodyPr>
          <a:lstStyle/>
          <a:p>
            <a:r>
              <a:rPr lang="en-US" dirty="0">
                <a:latin typeface="Tw Cen MT" panose="020B0602020104020603" pitchFamily="34" charset="77"/>
              </a:rPr>
              <a:t>SDL Introduction</a:t>
            </a:r>
          </a:p>
        </p:txBody>
      </p:sp>
      <p:sp>
        <p:nvSpPr>
          <p:cNvPr id="6" name="TextBox 5">
            <a:extLst>
              <a:ext uri="{FF2B5EF4-FFF2-40B4-BE49-F238E27FC236}">
                <a16:creationId xmlns:a16="http://schemas.microsoft.com/office/drawing/2014/main" id="{904828CD-951F-AC4F-6BA2-5C2E7B48B9C9}"/>
              </a:ext>
            </a:extLst>
          </p:cNvPr>
          <p:cNvSpPr txBox="1"/>
          <p:nvPr/>
        </p:nvSpPr>
        <p:spPr>
          <a:xfrm>
            <a:off x="7674156" y="2099670"/>
            <a:ext cx="2067339" cy="369332"/>
          </a:xfrm>
          <a:prstGeom prst="rect">
            <a:avLst/>
          </a:prstGeom>
          <a:noFill/>
        </p:spPr>
        <p:txBody>
          <a:bodyPr wrap="square" rtlCol="0">
            <a:spAutoFit/>
          </a:bodyPr>
          <a:lstStyle/>
          <a:p>
            <a:r>
              <a:rPr lang="en-US" dirty="0">
                <a:latin typeface="Tw Cen MT" panose="020B0602020104020603" pitchFamily="34" charset="77"/>
              </a:rPr>
              <a:t>SDL Process</a:t>
            </a:r>
          </a:p>
        </p:txBody>
      </p:sp>
      <p:sp>
        <p:nvSpPr>
          <p:cNvPr id="8" name="TextBox 7">
            <a:extLst>
              <a:ext uri="{FF2B5EF4-FFF2-40B4-BE49-F238E27FC236}">
                <a16:creationId xmlns:a16="http://schemas.microsoft.com/office/drawing/2014/main" id="{B0847DB5-BC2B-ADC4-6A99-BA4AE26AA91C}"/>
              </a:ext>
            </a:extLst>
          </p:cNvPr>
          <p:cNvSpPr txBox="1"/>
          <p:nvPr/>
        </p:nvSpPr>
        <p:spPr>
          <a:xfrm>
            <a:off x="4015409" y="3330991"/>
            <a:ext cx="2067339" cy="369332"/>
          </a:xfrm>
          <a:prstGeom prst="rect">
            <a:avLst/>
          </a:prstGeom>
          <a:noFill/>
        </p:spPr>
        <p:txBody>
          <a:bodyPr wrap="square" rtlCol="0">
            <a:spAutoFit/>
          </a:bodyPr>
          <a:lstStyle/>
          <a:p>
            <a:r>
              <a:rPr lang="en-US" dirty="0">
                <a:latin typeface="Tw Cen MT" panose="020B0602020104020603" pitchFamily="34" charset="77"/>
              </a:rPr>
              <a:t>SRSSDL Instrument</a:t>
            </a:r>
          </a:p>
        </p:txBody>
      </p:sp>
      <p:sp>
        <p:nvSpPr>
          <p:cNvPr id="10" name="TextBox 9">
            <a:extLst>
              <a:ext uri="{FF2B5EF4-FFF2-40B4-BE49-F238E27FC236}">
                <a16:creationId xmlns:a16="http://schemas.microsoft.com/office/drawing/2014/main" id="{925B398D-7424-B1AB-B08E-4D69B2AD3E2C}"/>
              </a:ext>
            </a:extLst>
          </p:cNvPr>
          <p:cNvSpPr txBox="1"/>
          <p:nvPr/>
        </p:nvSpPr>
        <p:spPr>
          <a:xfrm>
            <a:off x="7646505" y="3330991"/>
            <a:ext cx="2067339" cy="369332"/>
          </a:xfrm>
          <a:prstGeom prst="rect">
            <a:avLst/>
          </a:prstGeom>
          <a:noFill/>
        </p:spPr>
        <p:txBody>
          <a:bodyPr wrap="square" rtlCol="0">
            <a:spAutoFit/>
          </a:bodyPr>
          <a:lstStyle/>
          <a:p>
            <a:r>
              <a:rPr lang="en-US" dirty="0">
                <a:latin typeface="Tw Cen MT" panose="020B0602020104020603" pitchFamily="34" charset="77"/>
              </a:rPr>
              <a:t>Adapting SRSSDL</a:t>
            </a:r>
          </a:p>
        </p:txBody>
      </p:sp>
      <p:sp>
        <p:nvSpPr>
          <p:cNvPr id="12" name="TextBox 11">
            <a:extLst>
              <a:ext uri="{FF2B5EF4-FFF2-40B4-BE49-F238E27FC236}">
                <a16:creationId xmlns:a16="http://schemas.microsoft.com/office/drawing/2014/main" id="{48E6B332-9D2B-8FFE-8971-67D5861D64A8}"/>
              </a:ext>
            </a:extLst>
          </p:cNvPr>
          <p:cNvSpPr txBox="1"/>
          <p:nvPr/>
        </p:nvSpPr>
        <p:spPr>
          <a:xfrm>
            <a:off x="4015409" y="4627470"/>
            <a:ext cx="2067339" cy="369332"/>
          </a:xfrm>
          <a:prstGeom prst="rect">
            <a:avLst/>
          </a:prstGeom>
          <a:noFill/>
        </p:spPr>
        <p:txBody>
          <a:bodyPr wrap="square" rtlCol="0">
            <a:spAutoFit/>
          </a:bodyPr>
          <a:lstStyle/>
          <a:p>
            <a:r>
              <a:rPr lang="en-US" dirty="0">
                <a:latin typeface="Tw Cen MT" panose="020B0602020104020603" pitchFamily="34" charset="77"/>
              </a:rPr>
              <a:t>Current Study</a:t>
            </a:r>
          </a:p>
        </p:txBody>
      </p:sp>
      <p:sp>
        <p:nvSpPr>
          <p:cNvPr id="14" name="TextBox 13">
            <a:extLst>
              <a:ext uri="{FF2B5EF4-FFF2-40B4-BE49-F238E27FC236}">
                <a16:creationId xmlns:a16="http://schemas.microsoft.com/office/drawing/2014/main" id="{7422C2D7-2F44-AD8C-0908-CCC299BD677C}"/>
              </a:ext>
            </a:extLst>
          </p:cNvPr>
          <p:cNvSpPr txBox="1"/>
          <p:nvPr/>
        </p:nvSpPr>
        <p:spPr>
          <a:xfrm>
            <a:off x="7646504" y="4451609"/>
            <a:ext cx="2067339" cy="646331"/>
          </a:xfrm>
          <a:prstGeom prst="rect">
            <a:avLst/>
          </a:prstGeom>
          <a:noFill/>
        </p:spPr>
        <p:txBody>
          <a:bodyPr wrap="square" rtlCol="0">
            <a:spAutoFit/>
          </a:bodyPr>
          <a:lstStyle/>
          <a:p>
            <a:r>
              <a:rPr lang="en-US" dirty="0">
                <a:latin typeface="Tw Cen MT" panose="020B0602020104020603" pitchFamily="34" charset="77"/>
              </a:rPr>
              <a:t>Future Studies &amp; Implications</a:t>
            </a:r>
          </a:p>
        </p:txBody>
      </p:sp>
      <p:grpSp>
        <p:nvGrpSpPr>
          <p:cNvPr id="17" name="Group 16">
            <a:extLst>
              <a:ext uri="{FF2B5EF4-FFF2-40B4-BE49-F238E27FC236}">
                <a16:creationId xmlns:a16="http://schemas.microsoft.com/office/drawing/2014/main" id="{6CC3DDD0-ED78-B5F5-FF7A-78E674F4F2AA}"/>
              </a:ext>
            </a:extLst>
          </p:cNvPr>
          <p:cNvGrpSpPr/>
          <p:nvPr/>
        </p:nvGrpSpPr>
        <p:grpSpPr>
          <a:xfrm>
            <a:off x="3085106" y="1887426"/>
            <a:ext cx="906449" cy="906449"/>
            <a:chOff x="3085106" y="1887426"/>
            <a:chExt cx="906449" cy="906449"/>
          </a:xfrm>
        </p:grpSpPr>
        <p:sp>
          <p:nvSpPr>
            <p:cNvPr id="3" name="Oval 2">
              <a:extLst>
                <a:ext uri="{FF2B5EF4-FFF2-40B4-BE49-F238E27FC236}">
                  <a16:creationId xmlns:a16="http://schemas.microsoft.com/office/drawing/2014/main" id="{B0EA1DD8-CB68-56F0-2821-DA3F1BCACE8D}"/>
                </a:ext>
              </a:extLst>
            </p:cNvPr>
            <p:cNvSpPr/>
            <p:nvPr/>
          </p:nvSpPr>
          <p:spPr>
            <a:xfrm>
              <a:off x="3085106" y="1887426"/>
              <a:ext cx="906449" cy="906449"/>
            </a:xfrm>
            <a:prstGeom prst="ellipse">
              <a:avLst/>
            </a:prstGeom>
            <a:solidFill>
              <a:srgbClr val="81CBC1"/>
            </a:solidFill>
            <a:ln>
              <a:noFill/>
            </a:ln>
            <a:effectLst>
              <a:outerShdw blurRad="215900" dist="508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Tw Cen MT" panose="020B0602020104020603" pitchFamily="34" charset="77"/>
              </a:endParaRPr>
            </a:p>
          </p:txBody>
        </p:sp>
        <p:pic>
          <p:nvPicPr>
            <p:cNvPr id="16" name="Graphic 15" descr="Books outline">
              <a:extLst>
                <a:ext uri="{FF2B5EF4-FFF2-40B4-BE49-F238E27FC236}">
                  <a16:creationId xmlns:a16="http://schemas.microsoft.com/office/drawing/2014/main" id="{6EE729AC-E9C6-8D06-CCA6-ACCDEBC0DE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9013" y="1983952"/>
              <a:ext cx="706341" cy="706341"/>
            </a:xfrm>
            <a:prstGeom prst="rect">
              <a:avLst/>
            </a:prstGeom>
          </p:spPr>
        </p:pic>
      </p:grpSp>
      <p:grpSp>
        <p:nvGrpSpPr>
          <p:cNvPr id="19" name="Group 18">
            <a:extLst>
              <a:ext uri="{FF2B5EF4-FFF2-40B4-BE49-F238E27FC236}">
                <a16:creationId xmlns:a16="http://schemas.microsoft.com/office/drawing/2014/main" id="{9C90CF35-06AF-7B8D-5881-C4272A43183A}"/>
              </a:ext>
            </a:extLst>
          </p:cNvPr>
          <p:cNvGrpSpPr/>
          <p:nvPr/>
        </p:nvGrpSpPr>
        <p:grpSpPr>
          <a:xfrm>
            <a:off x="6767707" y="1831112"/>
            <a:ext cx="906449" cy="906449"/>
            <a:chOff x="6767707" y="1831112"/>
            <a:chExt cx="906449" cy="906449"/>
          </a:xfrm>
        </p:grpSpPr>
        <p:sp>
          <p:nvSpPr>
            <p:cNvPr id="5" name="Oval 4">
              <a:extLst>
                <a:ext uri="{FF2B5EF4-FFF2-40B4-BE49-F238E27FC236}">
                  <a16:creationId xmlns:a16="http://schemas.microsoft.com/office/drawing/2014/main" id="{470991DC-81C9-8F9B-D5AA-649C3184134E}"/>
                </a:ext>
              </a:extLst>
            </p:cNvPr>
            <p:cNvSpPr/>
            <p:nvPr/>
          </p:nvSpPr>
          <p:spPr>
            <a:xfrm>
              <a:off x="6767707" y="1831112"/>
              <a:ext cx="906449" cy="906449"/>
            </a:xfrm>
            <a:prstGeom prst="ellipse">
              <a:avLst/>
            </a:prstGeom>
            <a:solidFill>
              <a:srgbClr val="247BA0"/>
            </a:solidFill>
            <a:ln>
              <a:noFill/>
            </a:ln>
            <a:effectLst>
              <a:outerShdw blurRad="215900" dist="508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Tw Cen MT" panose="020B0602020104020603" pitchFamily="34" charset="77"/>
              </a:endParaRPr>
            </a:p>
          </p:txBody>
        </p:sp>
        <p:pic>
          <p:nvPicPr>
            <p:cNvPr id="18" name="Graphic 17" descr="Continuous Improvement outline">
              <a:extLst>
                <a:ext uri="{FF2B5EF4-FFF2-40B4-BE49-F238E27FC236}">
                  <a16:creationId xmlns:a16="http://schemas.microsoft.com/office/drawing/2014/main" id="{929AB713-1F2F-7C22-CA08-98BD6BAC98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8032" y="1941436"/>
              <a:ext cx="685800" cy="685800"/>
            </a:xfrm>
            <a:prstGeom prst="rect">
              <a:avLst/>
            </a:prstGeom>
          </p:spPr>
        </p:pic>
      </p:grpSp>
      <p:grpSp>
        <p:nvGrpSpPr>
          <p:cNvPr id="21" name="Group 20">
            <a:extLst>
              <a:ext uri="{FF2B5EF4-FFF2-40B4-BE49-F238E27FC236}">
                <a16:creationId xmlns:a16="http://schemas.microsoft.com/office/drawing/2014/main" id="{2D9E1725-94EC-C4EE-09DF-9CC00F1BF074}"/>
              </a:ext>
            </a:extLst>
          </p:cNvPr>
          <p:cNvGrpSpPr/>
          <p:nvPr/>
        </p:nvGrpSpPr>
        <p:grpSpPr>
          <a:xfrm>
            <a:off x="3108960" y="3062433"/>
            <a:ext cx="906449" cy="906449"/>
            <a:chOff x="3108960" y="3062433"/>
            <a:chExt cx="906449" cy="906449"/>
          </a:xfrm>
        </p:grpSpPr>
        <p:sp>
          <p:nvSpPr>
            <p:cNvPr id="7" name="Oval 6">
              <a:extLst>
                <a:ext uri="{FF2B5EF4-FFF2-40B4-BE49-F238E27FC236}">
                  <a16:creationId xmlns:a16="http://schemas.microsoft.com/office/drawing/2014/main" id="{E83FB73E-2142-60FD-FFBD-FE2F19CCE202}"/>
                </a:ext>
              </a:extLst>
            </p:cNvPr>
            <p:cNvSpPr/>
            <p:nvPr/>
          </p:nvSpPr>
          <p:spPr>
            <a:xfrm>
              <a:off x="3108960" y="3062433"/>
              <a:ext cx="906449" cy="906449"/>
            </a:xfrm>
            <a:prstGeom prst="ellipse">
              <a:avLst/>
            </a:prstGeom>
            <a:solidFill>
              <a:srgbClr val="FFE066"/>
            </a:solidFill>
            <a:ln>
              <a:noFill/>
            </a:ln>
            <a:effectLst>
              <a:outerShdw blurRad="215900" dist="508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Tw Cen MT" panose="020B0602020104020603" pitchFamily="34" charset="77"/>
              </a:endParaRPr>
            </a:p>
          </p:txBody>
        </p:sp>
        <p:pic>
          <p:nvPicPr>
            <p:cNvPr id="20" name="Graphic 19" descr="Clipboard outline">
              <a:extLst>
                <a:ext uri="{FF2B5EF4-FFF2-40B4-BE49-F238E27FC236}">
                  <a16:creationId xmlns:a16="http://schemas.microsoft.com/office/drawing/2014/main" id="{495FD7EA-AE41-3D4B-5176-5952A362E2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19285" y="3172757"/>
              <a:ext cx="685800" cy="685800"/>
            </a:xfrm>
            <a:prstGeom prst="rect">
              <a:avLst/>
            </a:prstGeom>
          </p:spPr>
        </p:pic>
      </p:grpSp>
      <p:grpSp>
        <p:nvGrpSpPr>
          <p:cNvPr id="22" name="Group 21">
            <a:extLst>
              <a:ext uri="{FF2B5EF4-FFF2-40B4-BE49-F238E27FC236}">
                <a16:creationId xmlns:a16="http://schemas.microsoft.com/office/drawing/2014/main" id="{E4F7E1C9-68EF-BB0A-5B61-EFCF5CDA4131}"/>
              </a:ext>
            </a:extLst>
          </p:cNvPr>
          <p:cNvGrpSpPr/>
          <p:nvPr/>
        </p:nvGrpSpPr>
        <p:grpSpPr>
          <a:xfrm>
            <a:off x="6740056" y="3062433"/>
            <a:ext cx="906449" cy="906449"/>
            <a:chOff x="6740056" y="3062433"/>
            <a:chExt cx="906449" cy="906449"/>
          </a:xfrm>
        </p:grpSpPr>
        <p:sp>
          <p:nvSpPr>
            <p:cNvPr id="9" name="Oval 8">
              <a:extLst>
                <a:ext uri="{FF2B5EF4-FFF2-40B4-BE49-F238E27FC236}">
                  <a16:creationId xmlns:a16="http://schemas.microsoft.com/office/drawing/2014/main" id="{8558FF75-5545-45C9-1D48-585085019D15}"/>
                </a:ext>
              </a:extLst>
            </p:cNvPr>
            <p:cNvSpPr/>
            <p:nvPr/>
          </p:nvSpPr>
          <p:spPr>
            <a:xfrm>
              <a:off x="6740056" y="3062433"/>
              <a:ext cx="906449" cy="906449"/>
            </a:xfrm>
            <a:prstGeom prst="ellipse">
              <a:avLst/>
            </a:prstGeom>
            <a:solidFill>
              <a:srgbClr val="F25F5C"/>
            </a:solidFill>
            <a:ln>
              <a:noFill/>
            </a:ln>
            <a:effectLst>
              <a:outerShdw blurRad="215900" dist="508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Tw Cen MT" panose="020B0602020104020603" pitchFamily="34" charset="77"/>
              </a:endParaRPr>
            </a:p>
          </p:txBody>
        </p:sp>
        <p:pic>
          <p:nvPicPr>
            <p:cNvPr id="24" name="Graphic 23" descr="Settings outline">
              <a:extLst>
                <a:ext uri="{FF2B5EF4-FFF2-40B4-BE49-F238E27FC236}">
                  <a16:creationId xmlns:a16="http://schemas.microsoft.com/office/drawing/2014/main" id="{3FB83832-A71A-E65B-564C-DED7BB9C45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50381" y="3184733"/>
              <a:ext cx="685800" cy="685800"/>
            </a:xfrm>
            <a:prstGeom prst="rect">
              <a:avLst/>
            </a:prstGeom>
          </p:spPr>
        </p:pic>
      </p:grpSp>
      <p:grpSp>
        <p:nvGrpSpPr>
          <p:cNvPr id="23" name="Group 22">
            <a:extLst>
              <a:ext uri="{FF2B5EF4-FFF2-40B4-BE49-F238E27FC236}">
                <a16:creationId xmlns:a16="http://schemas.microsoft.com/office/drawing/2014/main" id="{A56AC5D2-6AB1-7B83-3D35-3F363D875F75}"/>
              </a:ext>
            </a:extLst>
          </p:cNvPr>
          <p:cNvGrpSpPr/>
          <p:nvPr/>
        </p:nvGrpSpPr>
        <p:grpSpPr>
          <a:xfrm>
            <a:off x="3108960" y="4358912"/>
            <a:ext cx="906449" cy="906449"/>
            <a:chOff x="3108960" y="4358912"/>
            <a:chExt cx="906449" cy="906449"/>
          </a:xfrm>
        </p:grpSpPr>
        <p:sp>
          <p:nvSpPr>
            <p:cNvPr id="11" name="Oval 10">
              <a:extLst>
                <a:ext uri="{FF2B5EF4-FFF2-40B4-BE49-F238E27FC236}">
                  <a16:creationId xmlns:a16="http://schemas.microsoft.com/office/drawing/2014/main" id="{E5E2CE90-8647-0CA3-74D1-10B3DF03A589}"/>
                </a:ext>
              </a:extLst>
            </p:cNvPr>
            <p:cNvSpPr/>
            <p:nvPr/>
          </p:nvSpPr>
          <p:spPr>
            <a:xfrm>
              <a:off x="3108960" y="4358912"/>
              <a:ext cx="906449" cy="906449"/>
            </a:xfrm>
            <a:prstGeom prst="ellipse">
              <a:avLst/>
            </a:prstGeom>
            <a:solidFill>
              <a:srgbClr val="676767"/>
            </a:solidFill>
            <a:ln>
              <a:noFill/>
            </a:ln>
            <a:effectLst>
              <a:outerShdw blurRad="215900" dist="508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Tw Cen MT" panose="020B0602020104020603" pitchFamily="34" charset="77"/>
              </a:endParaRPr>
            </a:p>
          </p:txBody>
        </p:sp>
        <p:pic>
          <p:nvPicPr>
            <p:cNvPr id="26" name="Graphic 25" descr="Clipboard Mixed outline">
              <a:extLst>
                <a:ext uri="{FF2B5EF4-FFF2-40B4-BE49-F238E27FC236}">
                  <a16:creationId xmlns:a16="http://schemas.microsoft.com/office/drawing/2014/main" id="{A1F3B15F-FB08-F57E-50C6-C3BF3D0E8CE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29554" y="4469236"/>
              <a:ext cx="685800" cy="685800"/>
            </a:xfrm>
            <a:prstGeom prst="rect">
              <a:avLst/>
            </a:prstGeom>
          </p:spPr>
        </p:pic>
      </p:grpSp>
      <p:grpSp>
        <p:nvGrpSpPr>
          <p:cNvPr id="25" name="Group 24">
            <a:extLst>
              <a:ext uri="{FF2B5EF4-FFF2-40B4-BE49-F238E27FC236}">
                <a16:creationId xmlns:a16="http://schemas.microsoft.com/office/drawing/2014/main" id="{22DE2870-FB41-889D-7C7B-CDA42D9415B9}"/>
              </a:ext>
            </a:extLst>
          </p:cNvPr>
          <p:cNvGrpSpPr/>
          <p:nvPr/>
        </p:nvGrpSpPr>
        <p:grpSpPr>
          <a:xfrm>
            <a:off x="6740056" y="4355463"/>
            <a:ext cx="906449" cy="906449"/>
            <a:chOff x="6740056" y="4355463"/>
            <a:chExt cx="906449" cy="906449"/>
          </a:xfrm>
        </p:grpSpPr>
        <p:sp>
          <p:nvSpPr>
            <p:cNvPr id="13" name="Oval 12">
              <a:extLst>
                <a:ext uri="{FF2B5EF4-FFF2-40B4-BE49-F238E27FC236}">
                  <a16:creationId xmlns:a16="http://schemas.microsoft.com/office/drawing/2014/main" id="{9C7EB717-2262-18E4-4582-E9119219E3EE}"/>
                </a:ext>
              </a:extLst>
            </p:cNvPr>
            <p:cNvSpPr/>
            <p:nvPr/>
          </p:nvSpPr>
          <p:spPr>
            <a:xfrm>
              <a:off x="6740056" y="4355463"/>
              <a:ext cx="906449" cy="906449"/>
            </a:xfrm>
            <a:prstGeom prst="ellipse">
              <a:avLst/>
            </a:prstGeom>
            <a:solidFill>
              <a:srgbClr val="81CBC1"/>
            </a:solidFill>
            <a:ln>
              <a:noFill/>
            </a:ln>
            <a:effectLst>
              <a:outerShdw blurRad="215900" dist="508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Tw Cen MT" panose="020B0602020104020603" pitchFamily="34" charset="77"/>
              </a:endParaRPr>
            </a:p>
          </p:txBody>
        </p:sp>
        <p:pic>
          <p:nvPicPr>
            <p:cNvPr id="28" name="Graphic 27" descr="Future outline">
              <a:extLst>
                <a:ext uri="{FF2B5EF4-FFF2-40B4-BE49-F238E27FC236}">
                  <a16:creationId xmlns:a16="http://schemas.microsoft.com/office/drawing/2014/main" id="{378C4C4B-8F36-85F1-EE6A-2C7F5480630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65650" y="4465787"/>
              <a:ext cx="685800" cy="685800"/>
            </a:xfrm>
            <a:prstGeom prst="rect">
              <a:avLst/>
            </a:prstGeom>
          </p:spPr>
        </p:pic>
      </p:grpSp>
    </p:spTree>
    <p:extLst>
      <p:ext uri="{BB962C8B-B14F-4D97-AF65-F5344CB8AC3E}">
        <p14:creationId xmlns:p14="http://schemas.microsoft.com/office/powerpoint/2010/main" val="265758647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a:grpSpLocks noGrp="1" noUngrp="1" noRot="1" noMove="1" noResize="1"/>
          </p:cNvGrpSpPr>
          <p:nvPr/>
        </p:nvGrpSpPr>
        <p:grpSpPr>
          <a:xfrm>
            <a:off x="0" y="15695"/>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a:spLocks noGrp="1" noRot="1" noMove="1" noResize="1" noEditPoints="1" noAdjustHandles="1" noChangeArrowheads="1" noChangeShapeType="1"/>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a:spLocks noGrp="1" noRot="1" noMove="1" noResize="1" noEditPoints="1" noAdjustHandles="1" noChangeArrowheads="1" noChangeShapeType="1"/>
            </p:cNvSpPr>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a:grpSpLocks noGrp="1" noUngrp="1" noRot="1" noMove="1" noResize="1"/>
          </p:cNvGrpSpPr>
          <p:nvPr/>
        </p:nvGrpSpPr>
        <p:grpSpPr>
          <a:xfrm>
            <a:off x="0" y="6141"/>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a:spLocks noGrp="1" noRot="1" noMove="1" noResize="1" noEditPoints="1" noAdjustHandles="1" noChangeArrowheads="1" noChangeShapeType="1"/>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a:spLocks noGrp="1" noRot="1" noMove="1" noResize="1" noEditPoints="1" noAdjustHandles="1" noChangeArrowheads="1" noChangeShapeType="1"/>
            </p:cNvSpPr>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11116102" y="6142"/>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11116104" y="6142"/>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11116105" y="15696"/>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11116102" y="1"/>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11116104" y="3"/>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1116102" y="0"/>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sp>
        <p:nvSpPr>
          <p:cNvPr id="2" name="TextBox 1">
            <a:extLst>
              <a:ext uri="{FF2B5EF4-FFF2-40B4-BE49-F238E27FC236}">
                <a16:creationId xmlns:a16="http://schemas.microsoft.com/office/drawing/2014/main" id="{2B3D5566-08F6-367F-7733-8BC46A303FC6}"/>
              </a:ext>
            </a:extLst>
          </p:cNvPr>
          <p:cNvSpPr txBox="1"/>
          <p:nvPr/>
        </p:nvSpPr>
        <p:spPr>
          <a:xfrm>
            <a:off x="1936845" y="180412"/>
            <a:ext cx="8318310" cy="646331"/>
          </a:xfrm>
          <a:prstGeom prst="rect">
            <a:avLst/>
          </a:prstGeom>
          <a:noFill/>
        </p:spPr>
        <p:txBody>
          <a:bodyPr wrap="square" rtlCol="0">
            <a:spAutoFit/>
          </a:bodyPr>
          <a:lstStyle/>
          <a:p>
            <a:pPr algn="ctr"/>
            <a:r>
              <a:rPr lang="en-US" sz="3600" dirty="0">
                <a:latin typeface="Tw Cen MT" panose="020B0602020104020603" pitchFamily="34" charset="77"/>
              </a:rPr>
              <a:t>SDL Introduction</a:t>
            </a:r>
          </a:p>
        </p:txBody>
      </p:sp>
      <p:grpSp>
        <p:nvGrpSpPr>
          <p:cNvPr id="72" name="Group 71">
            <a:extLst>
              <a:ext uri="{FF2B5EF4-FFF2-40B4-BE49-F238E27FC236}">
                <a16:creationId xmlns:a16="http://schemas.microsoft.com/office/drawing/2014/main" id="{EF752639-7252-A05D-DE3B-25D4C67336F0}"/>
              </a:ext>
            </a:extLst>
          </p:cNvPr>
          <p:cNvGrpSpPr/>
          <p:nvPr/>
        </p:nvGrpSpPr>
        <p:grpSpPr>
          <a:xfrm>
            <a:off x="1414340" y="1262785"/>
            <a:ext cx="1600200" cy="1600200"/>
            <a:chOff x="602511" y="1609060"/>
            <a:chExt cx="1600200" cy="1600200"/>
          </a:xfrm>
        </p:grpSpPr>
        <p:sp>
          <p:nvSpPr>
            <p:cNvPr id="73" name="Round Same Side Corner Rectangle 72">
              <a:extLst>
                <a:ext uri="{FF2B5EF4-FFF2-40B4-BE49-F238E27FC236}">
                  <a16:creationId xmlns:a16="http://schemas.microsoft.com/office/drawing/2014/main" id="{F55F0DFE-9D95-A805-936C-4A7BF2957912}"/>
                </a:ext>
              </a:extLst>
            </p:cNvPr>
            <p:cNvSpPr/>
            <p:nvPr/>
          </p:nvSpPr>
          <p:spPr>
            <a:xfrm>
              <a:off x="602511" y="1609060"/>
              <a:ext cx="1600200" cy="1600200"/>
            </a:xfrm>
            <a:prstGeom prst="round2SameRect">
              <a:avLst/>
            </a:prstGeom>
            <a:solidFill>
              <a:srgbClr val="81CB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5BD80A4F-9E94-4A67-29B5-1CEFA4920AE5}"/>
                </a:ext>
              </a:extLst>
            </p:cNvPr>
            <p:cNvSpPr txBox="1"/>
            <p:nvPr/>
          </p:nvSpPr>
          <p:spPr>
            <a:xfrm>
              <a:off x="621186" y="1736651"/>
              <a:ext cx="1537567" cy="461665"/>
            </a:xfrm>
            <a:prstGeom prst="rect">
              <a:avLst/>
            </a:prstGeom>
            <a:noFill/>
          </p:spPr>
          <p:txBody>
            <a:bodyPr wrap="square" rtlCol="0">
              <a:spAutoFit/>
            </a:bodyPr>
            <a:lstStyle/>
            <a:p>
              <a:pPr algn="ctr"/>
              <a:r>
                <a:rPr lang="en-US" sz="2400" dirty="0">
                  <a:latin typeface="Tw Cen MT" panose="020B0602020104020603" pitchFamily="34" charset="77"/>
                </a:rPr>
                <a:t>SDL</a:t>
              </a:r>
            </a:p>
          </p:txBody>
        </p:sp>
        <p:sp>
          <p:nvSpPr>
            <p:cNvPr id="75" name="TextBox 74">
              <a:extLst>
                <a:ext uri="{FF2B5EF4-FFF2-40B4-BE49-F238E27FC236}">
                  <a16:creationId xmlns:a16="http://schemas.microsoft.com/office/drawing/2014/main" id="{D2D5A2DE-F192-B3B4-B826-39B37B72F652}"/>
                </a:ext>
              </a:extLst>
            </p:cNvPr>
            <p:cNvSpPr txBox="1"/>
            <p:nvPr/>
          </p:nvSpPr>
          <p:spPr>
            <a:xfrm>
              <a:off x="1070343" y="2261850"/>
              <a:ext cx="637954" cy="523220"/>
            </a:xfrm>
            <a:prstGeom prst="rect">
              <a:avLst/>
            </a:prstGeom>
            <a:noFill/>
          </p:spPr>
          <p:txBody>
            <a:bodyPr wrap="square" rtlCol="0">
              <a:spAutoFit/>
            </a:bodyPr>
            <a:lstStyle/>
            <a:p>
              <a:pPr algn="ctr"/>
              <a:r>
                <a:rPr lang="en-US" sz="2800" dirty="0">
                  <a:latin typeface="Tw Cen MT" panose="020B0602020104020603" pitchFamily="34" charset="77"/>
                </a:rPr>
                <a:t>01</a:t>
              </a:r>
            </a:p>
          </p:txBody>
        </p:sp>
      </p:grpSp>
      <p:grpSp>
        <p:nvGrpSpPr>
          <p:cNvPr id="81" name="Group 80">
            <a:extLst>
              <a:ext uri="{FF2B5EF4-FFF2-40B4-BE49-F238E27FC236}">
                <a16:creationId xmlns:a16="http://schemas.microsoft.com/office/drawing/2014/main" id="{CD979C06-E240-2A36-5EA4-75151BF33A05}"/>
              </a:ext>
            </a:extLst>
          </p:cNvPr>
          <p:cNvGrpSpPr/>
          <p:nvPr/>
        </p:nvGrpSpPr>
        <p:grpSpPr>
          <a:xfrm>
            <a:off x="3549272" y="1262785"/>
            <a:ext cx="1533299" cy="1600200"/>
            <a:chOff x="602511" y="1609060"/>
            <a:chExt cx="1600200" cy="1600200"/>
          </a:xfrm>
          <a:solidFill>
            <a:srgbClr val="247BA0"/>
          </a:solidFill>
        </p:grpSpPr>
        <p:sp>
          <p:nvSpPr>
            <p:cNvPr id="82" name="Round Same Side Corner Rectangle 81">
              <a:extLst>
                <a:ext uri="{FF2B5EF4-FFF2-40B4-BE49-F238E27FC236}">
                  <a16:creationId xmlns:a16="http://schemas.microsoft.com/office/drawing/2014/main" id="{F63DE39D-0B1F-A3F8-C666-D99D27963455}"/>
                </a:ext>
              </a:extLst>
            </p:cNvPr>
            <p:cNvSpPr/>
            <p:nvPr/>
          </p:nvSpPr>
          <p:spPr>
            <a:xfrm>
              <a:off x="602511" y="1609060"/>
              <a:ext cx="1600200" cy="1600200"/>
            </a:xfrm>
            <a:prstGeom prst="round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DD9BD143-4D02-1B7F-C01F-74FD98F8A0CA}"/>
                </a:ext>
              </a:extLst>
            </p:cNvPr>
            <p:cNvSpPr txBox="1"/>
            <p:nvPr/>
          </p:nvSpPr>
          <p:spPr>
            <a:xfrm>
              <a:off x="679958" y="1736651"/>
              <a:ext cx="1452811" cy="461665"/>
            </a:xfrm>
            <a:prstGeom prst="rect">
              <a:avLst/>
            </a:prstGeom>
            <a:noFill/>
          </p:spPr>
          <p:txBody>
            <a:bodyPr wrap="square" rtlCol="0">
              <a:spAutoFit/>
            </a:bodyPr>
            <a:lstStyle/>
            <a:p>
              <a:pPr algn="ctr"/>
              <a:r>
                <a:rPr lang="en-US" sz="2400" dirty="0">
                  <a:solidFill>
                    <a:schemeClr val="bg1"/>
                  </a:solidFill>
                  <a:latin typeface="Tw Cen MT" panose="020B0602020104020603" pitchFamily="34" charset="77"/>
                </a:rPr>
                <a:t>Elements</a:t>
              </a:r>
            </a:p>
          </p:txBody>
        </p:sp>
        <p:sp>
          <p:nvSpPr>
            <p:cNvPr id="84" name="TextBox 83">
              <a:extLst>
                <a:ext uri="{FF2B5EF4-FFF2-40B4-BE49-F238E27FC236}">
                  <a16:creationId xmlns:a16="http://schemas.microsoft.com/office/drawing/2014/main" id="{F71C767E-0A69-D165-15E2-7F41D6CA0669}"/>
                </a:ext>
              </a:extLst>
            </p:cNvPr>
            <p:cNvSpPr txBox="1"/>
            <p:nvPr/>
          </p:nvSpPr>
          <p:spPr>
            <a:xfrm>
              <a:off x="1070343" y="2261850"/>
              <a:ext cx="637954" cy="523220"/>
            </a:xfrm>
            <a:prstGeom prst="rect">
              <a:avLst/>
            </a:prstGeom>
            <a:noFill/>
          </p:spPr>
          <p:txBody>
            <a:bodyPr wrap="square" rtlCol="0">
              <a:spAutoFit/>
            </a:bodyPr>
            <a:lstStyle/>
            <a:p>
              <a:pPr algn="ctr"/>
              <a:r>
                <a:rPr lang="en-US" sz="2800" dirty="0">
                  <a:solidFill>
                    <a:schemeClr val="bg1"/>
                  </a:solidFill>
                  <a:latin typeface="Tw Cen MT" panose="020B0602020104020603" pitchFamily="34" charset="77"/>
                </a:rPr>
                <a:t>02</a:t>
              </a:r>
            </a:p>
          </p:txBody>
        </p:sp>
      </p:grpSp>
      <p:grpSp>
        <p:nvGrpSpPr>
          <p:cNvPr id="85" name="Group 84">
            <a:extLst>
              <a:ext uri="{FF2B5EF4-FFF2-40B4-BE49-F238E27FC236}">
                <a16:creationId xmlns:a16="http://schemas.microsoft.com/office/drawing/2014/main" id="{1C53CFE9-9C21-4DCE-141A-2B63E541C262}"/>
              </a:ext>
            </a:extLst>
          </p:cNvPr>
          <p:cNvGrpSpPr/>
          <p:nvPr/>
        </p:nvGrpSpPr>
        <p:grpSpPr>
          <a:xfrm>
            <a:off x="3482372" y="2177185"/>
            <a:ext cx="1600200" cy="4005250"/>
            <a:chOff x="602512" y="2523460"/>
            <a:chExt cx="1600200" cy="4005250"/>
          </a:xfrm>
        </p:grpSpPr>
        <p:sp>
          <p:nvSpPr>
            <p:cNvPr id="86" name="Freeform 85">
              <a:extLst>
                <a:ext uri="{FF2B5EF4-FFF2-40B4-BE49-F238E27FC236}">
                  <a16:creationId xmlns:a16="http://schemas.microsoft.com/office/drawing/2014/main" id="{A21AC44A-63D0-390B-9498-37A0DFFA590E}"/>
                </a:ext>
              </a:extLst>
            </p:cNvPr>
            <p:cNvSpPr/>
            <p:nvPr/>
          </p:nvSpPr>
          <p:spPr>
            <a:xfrm rot="10800000">
              <a:off x="602512" y="2523460"/>
              <a:ext cx="1600200" cy="4005250"/>
            </a:xfrm>
            <a:custGeom>
              <a:avLst/>
              <a:gdLst>
                <a:gd name="connsiteX0" fmla="*/ 1600200 w 1600200"/>
                <a:gd name="connsiteY0" fmla="*/ 2971800 h 2971800"/>
                <a:gd name="connsiteX1" fmla="*/ 1257300 w 1600200"/>
                <a:gd name="connsiteY1" fmla="*/ 2971800 h 2971800"/>
                <a:gd name="connsiteX2" fmla="*/ 800100 w 1600200"/>
                <a:gd name="connsiteY2" fmla="*/ 2514600 h 2971800"/>
                <a:gd name="connsiteX3" fmla="*/ 342900 w 1600200"/>
                <a:gd name="connsiteY3" fmla="*/ 2971800 h 2971800"/>
                <a:gd name="connsiteX4" fmla="*/ 0 w 1600200"/>
                <a:gd name="connsiteY4" fmla="*/ 2971800 h 2971800"/>
                <a:gd name="connsiteX5" fmla="*/ 0 w 1600200"/>
                <a:gd name="connsiteY5" fmla="*/ 110766 h 2971800"/>
                <a:gd name="connsiteX6" fmla="*/ 110766 w 1600200"/>
                <a:gd name="connsiteY6" fmla="*/ 0 h 2971800"/>
                <a:gd name="connsiteX7" fmla="*/ 1489434 w 1600200"/>
                <a:gd name="connsiteY7" fmla="*/ 0 h 2971800"/>
                <a:gd name="connsiteX8" fmla="*/ 1600200 w 1600200"/>
                <a:gd name="connsiteY8" fmla="*/ 11076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0" h="2971800">
                  <a:moveTo>
                    <a:pt x="1600200" y="2971800"/>
                  </a:moveTo>
                  <a:lnTo>
                    <a:pt x="1257300" y="2971800"/>
                  </a:lnTo>
                  <a:cubicBezTo>
                    <a:pt x="1257300" y="2719295"/>
                    <a:pt x="1052605" y="2514600"/>
                    <a:pt x="800100" y="2514600"/>
                  </a:cubicBezTo>
                  <a:cubicBezTo>
                    <a:pt x="547595" y="2514600"/>
                    <a:pt x="342900" y="2719295"/>
                    <a:pt x="342900" y="2971800"/>
                  </a:cubicBezTo>
                  <a:lnTo>
                    <a:pt x="0" y="2971800"/>
                  </a:lnTo>
                  <a:lnTo>
                    <a:pt x="0" y="110766"/>
                  </a:lnTo>
                  <a:cubicBezTo>
                    <a:pt x="0" y="49592"/>
                    <a:pt x="49592" y="0"/>
                    <a:pt x="110766" y="0"/>
                  </a:cubicBezTo>
                  <a:lnTo>
                    <a:pt x="1489434" y="0"/>
                  </a:lnTo>
                  <a:cubicBezTo>
                    <a:pt x="1550608" y="0"/>
                    <a:pt x="1600200" y="49592"/>
                    <a:pt x="1600200" y="110766"/>
                  </a:cubicBezTo>
                  <a:close/>
                </a:path>
              </a:pathLst>
            </a:custGeom>
            <a:solidFill>
              <a:schemeClr val="bg1"/>
            </a:solidFill>
            <a:ln>
              <a:noFill/>
            </a:ln>
            <a:effectLst>
              <a:outerShdw blurRad="215900" dist="508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TextBox 87">
              <a:extLst>
                <a:ext uri="{FF2B5EF4-FFF2-40B4-BE49-F238E27FC236}">
                  <a16:creationId xmlns:a16="http://schemas.microsoft.com/office/drawing/2014/main" id="{0710BDBA-BB30-FAAE-5254-DE5F581CB1C1}"/>
                </a:ext>
              </a:extLst>
            </p:cNvPr>
            <p:cNvSpPr txBox="1"/>
            <p:nvPr/>
          </p:nvSpPr>
          <p:spPr>
            <a:xfrm>
              <a:off x="669413" y="3261885"/>
              <a:ext cx="1466280" cy="2985433"/>
            </a:xfrm>
            <a:prstGeom prst="rect">
              <a:avLst/>
            </a:prstGeom>
            <a:noFill/>
          </p:spPr>
          <p:txBody>
            <a:bodyPr wrap="square" rtlCol="0">
              <a:spAutoFit/>
            </a:bodyPr>
            <a:lstStyle/>
            <a:p>
              <a:r>
                <a:rPr lang="en-US" sz="1000" dirty="0">
                  <a:latin typeface="Tw Cen MT" panose="020B0602020104020603" pitchFamily="34" charset="77"/>
                </a:rPr>
                <a:t>SDL research picked up in the 1970s and 1980s and has continued on today.</a:t>
              </a:r>
            </a:p>
            <a:p>
              <a:endParaRPr lang="en-US" sz="1000" dirty="0">
                <a:latin typeface="Tw Cen MT" panose="020B0602020104020603" pitchFamily="34" charset="77"/>
              </a:endParaRPr>
            </a:p>
            <a:p>
              <a:r>
                <a:rPr lang="en-US" sz="1000" dirty="0">
                  <a:latin typeface="Tw Cen MT" panose="020B0602020104020603" pitchFamily="34" charset="77"/>
                </a:rPr>
                <a:t>Long </a:t>
              </a:r>
              <a:r>
                <a:rPr lang="en-US" sz="800" dirty="0">
                  <a:latin typeface="Tw Cen MT" panose="020B0602020104020603" pitchFamily="34" charset="77"/>
                </a:rPr>
                <a:t>(1989) </a:t>
              </a:r>
            </a:p>
            <a:p>
              <a:pPr marL="171450" indent="-171450">
                <a:buFont typeface="Arial" panose="020B0604020202020204" pitchFamily="34" charset="0"/>
                <a:buChar char="•"/>
              </a:pPr>
              <a:r>
                <a:rPr lang="en-US" sz="1000" dirty="0">
                  <a:latin typeface="Tw Cen MT" panose="020B0602020104020603" pitchFamily="34" charset="77"/>
                </a:rPr>
                <a:t>Social Isolation</a:t>
              </a:r>
            </a:p>
            <a:p>
              <a:pPr marL="171450" indent="-171450">
                <a:buFont typeface="Arial" panose="020B0604020202020204" pitchFamily="34" charset="0"/>
                <a:buChar char="•"/>
              </a:pPr>
              <a:r>
                <a:rPr lang="en-US" sz="1000" dirty="0">
                  <a:latin typeface="Tw Cen MT" panose="020B0602020104020603" pitchFamily="34" charset="77"/>
                </a:rPr>
                <a:t>Independence – pedagogical</a:t>
              </a:r>
            </a:p>
            <a:p>
              <a:pPr marL="171450" indent="-171450">
                <a:buFont typeface="Arial" panose="020B0604020202020204" pitchFamily="34" charset="0"/>
                <a:buChar char="•"/>
              </a:pPr>
              <a:r>
                <a:rPr lang="en-US" sz="1000" dirty="0">
                  <a:latin typeface="Tw Cen MT" panose="020B0602020104020603" pitchFamily="34" charset="77"/>
                </a:rPr>
                <a:t>Self-direction</a:t>
              </a:r>
            </a:p>
            <a:p>
              <a:pPr marL="171450" indent="-171450">
                <a:buFont typeface="Arial" panose="020B0604020202020204" pitchFamily="34" charset="0"/>
                <a:buChar char="•"/>
              </a:pPr>
              <a:endParaRPr lang="en-US" sz="1000" dirty="0">
                <a:latin typeface="Tw Cen MT" panose="020B0602020104020603" pitchFamily="34" charset="77"/>
              </a:endParaRPr>
            </a:p>
            <a:p>
              <a:r>
                <a:rPr lang="en-US" sz="1000" dirty="0">
                  <a:latin typeface="Tw Cen MT" panose="020B0602020104020603" pitchFamily="34" charset="77"/>
                </a:rPr>
                <a:t>Candy </a:t>
              </a:r>
              <a:r>
                <a:rPr lang="en-US" sz="800" dirty="0">
                  <a:latin typeface="Tw Cen MT" panose="020B0602020104020603" pitchFamily="34" charset="77"/>
                </a:rPr>
                <a:t>(1991)</a:t>
              </a:r>
            </a:p>
            <a:p>
              <a:pPr marL="171450" indent="-171450">
                <a:buFont typeface="Arial" panose="020B0604020202020204" pitchFamily="34" charset="0"/>
                <a:buChar char="•"/>
              </a:pPr>
              <a:r>
                <a:rPr lang="en-US" sz="1000" dirty="0">
                  <a:latin typeface="Tw Cen MT" panose="020B0602020104020603" pitchFamily="34" charset="77"/>
                </a:rPr>
                <a:t>Balance between the learner and institution</a:t>
              </a:r>
            </a:p>
            <a:p>
              <a:endParaRPr lang="en-US" sz="1000" dirty="0">
                <a:latin typeface="Tw Cen MT" panose="020B0602020104020603" pitchFamily="34" charset="77"/>
              </a:endParaRPr>
            </a:p>
            <a:p>
              <a:r>
                <a:rPr lang="en-US" sz="1000" dirty="0">
                  <a:latin typeface="Tw Cen MT" panose="020B0602020104020603" pitchFamily="34" charset="77"/>
                </a:rPr>
                <a:t>Brockett &amp; </a:t>
              </a:r>
              <a:r>
                <a:rPr lang="en-US" sz="1000" dirty="0" err="1">
                  <a:latin typeface="Tw Cen MT" panose="020B0602020104020603" pitchFamily="34" charset="77"/>
                </a:rPr>
                <a:t>Hiemstra</a:t>
              </a:r>
              <a:r>
                <a:rPr lang="en-US" sz="1000" dirty="0">
                  <a:latin typeface="Tw Cen MT" panose="020B0602020104020603" pitchFamily="34" charset="77"/>
                </a:rPr>
                <a:t> </a:t>
              </a:r>
              <a:r>
                <a:rPr lang="en-US" sz="800" dirty="0">
                  <a:latin typeface="Tw Cen MT" panose="020B0602020104020603" pitchFamily="34" charset="77"/>
                </a:rPr>
                <a:t>(2018)</a:t>
              </a:r>
            </a:p>
            <a:p>
              <a:pPr marL="171450" indent="-171450">
                <a:buFont typeface="Arial" panose="020B0604020202020204" pitchFamily="34" charset="0"/>
                <a:buChar char="•"/>
              </a:pPr>
              <a:r>
                <a:rPr lang="en-US" sz="1000" dirty="0">
                  <a:latin typeface="Tw Cen MT" panose="020B0602020104020603" pitchFamily="34" charset="77"/>
                </a:rPr>
                <a:t>Personal responsibility</a:t>
              </a:r>
            </a:p>
          </p:txBody>
        </p:sp>
      </p:grpSp>
      <p:grpSp>
        <p:nvGrpSpPr>
          <p:cNvPr id="90" name="Group 89">
            <a:extLst>
              <a:ext uri="{FF2B5EF4-FFF2-40B4-BE49-F238E27FC236}">
                <a16:creationId xmlns:a16="http://schemas.microsoft.com/office/drawing/2014/main" id="{264E08D3-1879-2789-424C-800A3C7A84A2}"/>
              </a:ext>
            </a:extLst>
          </p:cNvPr>
          <p:cNvGrpSpPr/>
          <p:nvPr/>
        </p:nvGrpSpPr>
        <p:grpSpPr>
          <a:xfrm>
            <a:off x="5549512" y="1262785"/>
            <a:ext cx="1600200" cy="1600200"/>
            <a:chOff x="602511" y="1609060"/>
            <a:chExt cx="1600200" cy="1600200"/>
          </a:xfrm>
          <a:solidFill>
            <a:srgbClr val="FFE066"/>
          </a:solidFill>
        </p:grpSpPr>
        <p:sp>
          <p:nvSpPr>
            <p:cNvPr id="91" name="Round Same Side Corner Rectangle 90">
              <a:extLst>
                <a:ext uri="{FF2B5EF4-FFF2-40B4-BE49-F238E27FC236}">
                  <a16:creationId xmlns:a16="http://schemas.microsoft.com/office/drawing/2014/main" id="{6FD2EC40-4B65-BA45-5821-8A33BDC8C67A}"/>
                </a:ext>
              </a:extLst>
            </p:cNvPr>
            <p:cNvSpPr/>
            <p:nvPr/>
          </p:nvSpPr>
          <p:spPr>
            <a:xfrm>
              <a:off x="602511" y="1609060"/>
              <a:ext cx="1600200" cy="1600200"/>
            </a:xfrm>
            <a:prstGeom prst="round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1E892F1C-6D1E-10FC-4384-717D0C8703A4}"/>
                </a:ext>
              </a:extLst>
            </p:cNvPr>
            <p:cNvSpPr txBox="1"/>
            <p:nvPr/>
          </p:nvSpPr>
          <p:spPr>
            <a:xfrm>
              <a:off x="670301" y="1736651"/>
              <a:ext cx="1453226" cy="461665"/>
            </a:xfrm>
            <a:prstGeom prst="rect">
              <a:avLst/>
            </a:prstGeom>
            <a:noFill/>
          </p:spPr>
          <p:txBody>
            <a:bodyPr wrap="square" rtlCol="0">
              <a:spAutoFit/>
            </a:bodyPr>
            <a:lstStyle/>
            <a:p>
              <a:pPr algn="ctr"/>
              <a:r>
                <a:rPr lang="en-US" sz="2400" dirty="0">
                  <a:latin typeface="Tw Cen MT" panose="020B0602020104020603" pitchFamily="34" charset="77"/>
                </a:rPr>
                <a:t>Benefits</a:t>
              </a:r>
            </a:p>
          </p:txBody>
        </p:sp>
        <p:sp>
          <p:nvSpPr>
            <p:cNvPr id="93" name="TextBox 92">
              <a:extLst>
                <a:ext uri="{FF2B5EF4-FFF2-40B4-BE49-F238E27FC236}">
                  <a16:creationId xmlns:a16="http://schemas.microsoft.com/office/drawing/2014/main" id="{F41FAFC2-F8B3-7D28-AAD5-E5FFA034C4E3}"/>
                </a:ext>
              </a:extLst>
            </p:cNvPr>
            <p:cNvSpPr txBox="1"/>
            <p:nvPr/>
          </p:nvSpPr>
          <p:spPr>
            <a:xfrm>
              <a:off x="1070343" y="2261850"/>
              <a:ext cx="637954" cy="523220"/>
            </a:xfrm>
            <a:prstGeom prst="rect">
              <a:avLst/>
            </a:prstGeom>
            <a:noFill/>
          </p:spPr>
          <p:txBody>
            <a:bodyPr wrap="square" rtlCol="0">
              <a:spAutoFit/>
            </a:bodyPr>
            <a:lstStyle/>
            <a:p>
              <a:pPr algn="ctr"/>
              <a:r>
                <a:rPr lang="en-US" sz="2800" dirty="0">
                  <a:latin typeface="Tw Cen MT" panose="020B0602020104020603" pitchFamily="34" charset="77"/>
                </a:rPr>
                <a:t>03</a:t>
              </a:r>
            </a:p>
          </p:txBody>
        </p:sp>
      </p:grpSp>
      <p:grpSp>
        <p:nvGrpSpPr>
          <p:cNvPr id="99" name="Group 98">
            <a:extLst>
              <a:ext uri="{FF2B5EF4-FFF2-40B4-BE49-F238E27FC236}">
                <a16:creationId xmlns:a16="http://schemas.microsoft.com/office/drawing/2014/main" id="{E621BB67-90F8-EB6C-7668-5EDDDFDF5A2E}"/>
              </a:ext>
            </a:extLst>
          </p:cNvPr>
          <p:cNvGrpSpPr/>
          <p:nvPr/>
        </p:nvGrpSpPr>
        <p:grpSpPr>
          <a:xfrm>
            <a:off x="7621217" y="1262785"/>
            <a:ext cx="1600200" cy="1600200"/>
            <a:chOff x="602511" y="1609060"/>
            <a:chExt cx="1600200" cy="1600200"/>
          </a:xfrm>
          <a:solidFill>
            <a:srgbClr val="F25F5C"/>
          </a:solidFill>
        </p:grpSpPr>
        <p:sp>
          <p:nvSpPr>
            <p:cNvPr id="100" name="Round Same Side Corner Rectangle 99">
              <a:extLst>
                <a:ext uri="{FF2B5EF4-FFF2-40B4-BE49-F238E27FC236}">
                  <a16:creationId xmlns:a16="http://schemas.microsoft.com/office/drawing/2014/main" id="{D9AFF058-4A20-F1DC-A3B0-8BC615C6CEF6}"/>
                </a:ext>
              </a:extLst>
            </p:cNvPr>
            <p:cNvSpPr/>
            <p:nvPr/>
          </p:nvSpPr>
          <p:spPr>
            <a:xfrm>
              <a:off x="602511" y="1609060"/>
              <a:ext cx="1600200" cy="1600200"/>
            </a:xfrm>
            <a:prstGeom prst="round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93D93282-1834-B7CE-F409-4BC6C2147920}"/>
                </a:ext>
              </a:extLst>
            </p:cNvPr>
            <p:cNvSpPr txBox="1"/>
            <p:nvPr/>
          </p:nvSpPr>
          <p:spPr>
            <a:xfrm>
              <a:off x="751367" y="1736651"/>
              <a:ext cx="1275907" cy="461665"/>
            </a:xfrm>
            <a:prstGeom prst="rect">
              <a:avLst/>
            </a:prstGeom>
            <a:noFill/>
          </p:spPr>
          <p:txBody>
            <a:bodyPr wrap="square" rtlCol="0">
              <a:spAutoFit/>
            </a:bodyPr>
            <a:lstStyle/>
            <a:p>
              <a:pPr algn="ctr"/>
              <a:r>
                <a:rPr lang="en-US" sz="2400" dirty="0">
                  <a:latin typeface="Tw Cen MT" panose="020B0602020104020603" pitchFamily="34" charset="77"/>
                </a:rPr>
                <a:t>Needs</a:t>
              </a:r>
            </a:p>
          </p:txBody>
        </p:sp>
        <p:sp>
          <p:nvSpPr>
            <p:cNvPr id="102" name="TextBox 101">
              <a:extLst>
                <a:ext uri="{FF2B5EF4-FFF2-40B4-BE49-F238E27FC236}">
                  <a16:creationId xmlns:a16="http://schemas.microsoft.com/office/drawing/2014/main" id="{2D0B8C50-70E2-72B1-97DC-F2D485670D36}"/>
                </a:ext>
              </a:extLst>
            </p:cNvPr>
            <p:cNvSpPr txBox="1"/>
            <p:nvPr/>
          </p:nvSpPr>
          <p:spPr>
            <a:xfrm>
              <a:off x="1070343" y="2261850"/>
              <a:ext cx="637954" cy="523220"/>
            </a:xfrm>
            <a:prstGeom prst="rect">
              <a:avLst/>
            </a:prstGeom>
            <a:noFill/>
          </p:spPr>
          <p:txBody>
            <a:bodyPr wrap="square" rtlCol="0">
              <a:spAutoFit/>
            </a:bodyPr>
            <a:lstStyle/>
            <a:p>
              <a:pPr algn="ctr"/>
              <a:r>
                <a:rPr lang="en-US" sz="2800" dirty="0">
                  <a:latin typeface="Tw Cen MT" panose="020B0602020104020603" pitchFamily="34" charset="77"/>
                </a:rPr>
                <a:t>04</a:t>
              </a:r>
            </a:p>
          </p:txBody>
        </p:sp>
      </p:grpSp>
      <p:grpSp>
        <p:nvGrpSpPr>
          <p:cNvPr id="108" name="Group 107">
            <a:extLst>
              <a:ext uri="{FF2B5EF4-FFF2-40B4-BE49-F238E27FC236}">
                <a16:creationId xmlns:a16="http://schemas.microsoft.com/office/drawing/2014/main" id="{CFC5F46D-AD7B-C6B0-1960-03B8D6E70D16}"/>
              </a:ext>
            </a:extLst>
          </p:cNvPr>
          <p:cNvGrpSpPr/>
          <p:nvPr/>
        </p:nvGrpSpPr>
        <p:grpSpPr>
          <a:xfrm>
            <a:off x="9689248" y="1262785"/>
            <a:ext cx="1600200" cy="1600200"/>
            <a:chOff x="602511" y="1609060"/>
            <a:chExt cx="1600200" cy="1600200"/>
          </a:xfrm>
          <a:solidFill>
            <a:srgbClr val="676767"/>
          </a:solidFill>
        </p:grpSpPr>
        <p:sp>
          <p:nvSpPr>
            <p:cNvPr id="109" name="Round Same Side Corner Rectangle 108">
              <a:extLst>
                <a:ext uri="{FF2B5EF4-FFF2-40B4-BE49-F238E27FC236}">
                  <a16:creationId xmlns:a16="http://schemas.microsoft.com/office/drawing/2014/main" id="{649F6F84-AF04-209A-9385-94406AB988BD}"/>
                </a:ext>
              </a:extLst>
            </p:cNvPr>
            <p:cNvSpPr/>
            <p:nvPr/>
          </p:nvSpPr>
          <p:spPr>
            <a:xfrm>
              <a:off x="602511" y="1609060"/>
              <a:ext cx="1600200" cy="1600200"/>
            </a:xfrm>
            <a:prstGeom prst="round2Same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98D6E5A4-6335-CE22-F749-AEF3E138F8DE}"/>
                </a:ext>
              </a:extLst>
            </p:cNvPr>
            <p:cNvSpPr txBox="1"/>
            <p:nvPr/>
          </p:nvSpPr>
          <p:spPr>
            <a:xfrm>
              <a:off x="751367" y="1736651"/>
              <a:ext cx="1275907" cy="461665"/>
            </a:xfrm>
            <a:prstGeom prst="rect">
              <a:avLst/>
            </a:prstGeom>
            <a:noFill/>
          </p:spPr>
          <p:txBody>
            <a:bodyPr wrap="square" rtlCol="0">
              <a:spAutoFit/>
            </a:bodyPr>
            <a:lstStyle/>
            <a:p>
              <a:pPr algn="ctr"/>
              <a:r>
                <a:rPr lang="en-US" sz="2400" dirty="0">
                  <a:solidFill>
                    <a:schemeClr val="bg1"/>
                  </a:solidFill>
                  <a:latin typeface="Tw Cen MT" panose="020B0602020104020603" pitchFamily="34" charset="77"/>
                </a:rPr>
                <a:t>Gaps</a:t>
              </a:r>
            </a:p>
          </p:txBody>
        </p:sp>
        <p:sp>
          <p:nvSpPr>
            <p:cNvPr id="111" name="TextBox 110">
              <a:extLst>
                <a:ext uri="{FF2B5EF4-FFF2-40B4-BE49-F238E27FC236}">
                  <a16:creationId xmlns:a16="http://schemas.microsoft.com/office/drawing/2014/main" id="{564F6B6C-BD3B-0F94-98FD-608B2D0DE0A7}"/>
                </a:ext>
              </a:extLst>
            </p:cNvPr>
            <p:cNvSpPr txBox="1"/>
            <p:nvPr/>
          </p:nvSpPr>
          <p:spPr>
            <a:xfrm>
              <a:off x="1070343" y="2261850"/>
              <a:ext cx="637954" cy="523220"/>
            </a:xfrm>
            <a:prstGeom prst="rect">
              <a:avLst/>
            </a:prstGeom>
            <a:noFill/>
          </p:spPr>
          <p:txBody>
            <a:bodyPr wrap="square" rtlCol="0">
              <a:spAutoFit/>
            </a:bodyPr>
            <a:lstStyle/>
            <a:p>
              <a:pPr algn="ctr"/>
              <a:r>
                <a:rPr lang="en-US" sz="2800" dirty="0">
                  <a:solidFill>
                    <a:schemeClr val="bg1"/>
                  </a:solidFill>
                  <a:latin typeface="Tw Cen MT" panose="020B0602020104020603" pitchFamily="34" charset="77"/>
                </a:rPr>
                <a:t>05</a:t>
              </a:r>
            </a:p>
          </p:txBody>
        </p:sp>
      </p:grpSp>
      <p:grpSp>
        <p:nvGrpSpPr>
          <p:cNvPr id="8" name="Group 7">
            <a:extLst>
              <a:ext uri="{FF2B5EF4-FFF2-40B4-BE49-F238E27FC236}">
                <a16:creationId xmlns:a16="http://schemas.microsoft.com/office/drawing/2014/main" id="{CF3ECE47-1830-B3D8-B30B-E52948100DD2}"/>
              </a:ext>
            </a:extLst>
          </p:cNvPr>
          <p:cNvGrpSpPr/>
          <p:nvPr/>
        </p:nvGrpSpPr>
        <p:grpSpPr>
          <a:xfrm>
            <a:off x="1414341" y="2177184"/>
            <a:ext cx="1600200" cy="4005251"/>
            <a:chOff x="1414341" y="2177184"/>
            <a:chExt cx="1600200" cy="4005251"/>
          </a:xfrm>
        </p:grpSpPr>
        <p:grpSp>
          <p:nvGrpSpPr>
            <p:cNvPr id="76" name="Group 75">
              <a:extLst>
                <a:ext uri="{FF2B5EF4-FFF2-40B4-BE49-F238E27FC236}">
                  <a16:creationId xmlns:a16="http://schemas.microsoft.com/office/drawing/2014/main" id="{42EC0AD7-8659-5A76-B200-4EC96D402F91}"/>
                </a:ext>
              </a:extLst>
            </p:cNvPr>
            <p:cNvGrpSpPr/>
            <p:nvPr/>
          </p:nvGrpSpPr>
          <p:grpSpPr>
            <a:xfrm>
              <a:off x="1414341" y="2177184"/>
              <a:ext cx="1600200" cy="4005251"/>
              <a:chOff x="602512" y="2523459"/>
              <a:chExt cx="1600200" cy="4005251"/>
            </a:xfrm>
          </p:grpSpPr>
          <p:sp>
            <p:nvSpPr>
              <p:cNvPr id="77" name="Freeform 76">
                <a:extLst>
                  <a:ext uri="{FF2B5EF4-FFF2-40B4-BE49-F238E27FC236}">
                    <a16:creationId xmlns:a16="http://schemas.microsoft.com/office/drawing/2014/main" id="{C6C27CE9-68C0-437B-7B39-ABB45DAF0C3E}"/>
                  </a:ext>
                </a:extLst>
              </p:cNvPr>
              <p:cNvSpPr/>
              <p:nvPr/>
            </p:nvSpPr>
            <p:spPr>
              <a:xfrm rot="10800000">
                <a:off x="602512" y="2523459"/>
                <a:ext cx="1600200" cy="4005251"/>
              </a:xfrm>
              <a:custGeom>
                <a:avLst/>
                <a:gdLst>
                  <a:gd name="connsiteX0" fmla="*/ 1600200 w 1600200"/>
                  <a:gd name="connsiteY0" fmla="*/ 2971800 h 2971800"/>
                  <a:gd name="connsiteX1" fmla="*/ 1257300 w 1600200"/>
                  <a:gd name="connsiteY1" fmla="*/ 2971800 h 2971800"/>
                  <a:gd name="connsiteX2" fmla="*/ 800100 w 1600200"/>
                  <a:gd name="connsiteY2" fmla="*/ 2514600 h 2971800"/>
                  <a:gd name="connsiteX3" fmla="*/ 342900 w 1600200"/>
                  <a:gd name="connsiteY3" fmla="*/ 2971800 h 2971800"/>
                  <a:gd name="connsiteX4" fmla="*/ 0 w 1600200"/>
                  <a:gd name="connsiteY4" fmla="*/ 2971800 h 2971800"/>
                  <a:gd name="connsiteX5" fmla="*/ 0 w 1600200"/>
                  <a:gd name="connsiteY5" fmla="*/ 110766 h 2971800"/>
                  <a:gd name="connsiteX6" fmla="*/ 110766 w 1600200"/>
                  <a:gd name="connsiteY6" fmla="*/ 0 h 2971800"/>
                  <a:gd name="connsiteX7" fmla="*/ 1489434 w 1600200"/>
                  <a:gd name="connsiteY7" fmla="*/ 0 h 2971800"/>
                  <a:gd name="connsiteX8" fmla="*/ 1600200 w 1600200"/>
                  <a:gd name="connsiteY8" fmla="*/ 11076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0" h="2971800">
                    <a:moveTo>
                      <a:pt x="1600200" y="2971800"/>
                    </a:moveTo>
                    <a:lnTo>
                      <a:pt x="1257300" y="2971800"/>
                    </a:lnTo>
                    <a:cubicBezTo>
                      <a:pt x="1257300" y="2719295"/>
                      <a:pt x="1052605" y="2514600"/>
                      <a:pt x="800100" y="2514600"/>
                    </a:cubicBezTo>
                    <a:cubicBezTo>
                      <a:pt x="547595" y="2514600"/>
                      <a:pt x="342900" y="2719295"/>
                      <a:pt x="342900" y="2971800"/>
                    </a:cubicBezTo>
                    <a:lnTo>
                      <a:pt x="0" y="2971800"/>
                    </a:lnTo>
                    <a:lnTo>
                      <a:pt x="0" y="110766"/>
                    </a:lnTo>
                    <a:cubicBezTo>
                      <a:pt x="0" y="49592"/>
                      <a:pt x="49592" y="0"/>
                      <a:pt x="110766" y="0"/>
                    </a:cubicBezTo>
                    <a:lnTo>
                      <a:pt x="1489434" y="0"/>
                    </a:lnTo>
                    <a:cubicBezTo>
                      <a:pt x="1550608" y="0"/>
                      <a:pt x="1600200" y="49592"/>
                      <a:pt x="1600200" y="110766"/>
                    </a:cubicBezTo>
                    <a:close/>
                  </a:path>
                </a:pathLst>
              </a:custGeom>
              <a:solidFill>
                <a:schemeClr val="bg1"/>
              </a:solidFill>
              <a:ln>
                <a:noFill/>
              </a:ln>
              <a:effectLst>
                <a:outerShdw blurRad="215900" dist="508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TextBox 78">
                <a:extLst>
                  <a:ext uri="{FF2B5EF4-FFF2-40B4-BE49-F238E27FC236}">
                    <a16:creationId xmlns:a16="http://schemas.microsoft.com/office/drawing/2014/main" id="{8D76D58F-A8FE-32D9-B2CF-11A9E7F0933E}"/>
                  </a:ext>
                </a:extLst>
              </p:cNvPr>
              <p:cNvSpPr txBox="1"/>
              <p:nvPr/>
            </p:nvSpPr>
            <p:spPr>
              <a:xfrm>
                <a:off x="675277" y="3261885"/>
                <a:ext cx="1410710" cy="2246769"/>
              </a:xfrm>
              <a:prstGeom prst="rect">
                <a:avLst/>
              </a:prstGeom>
              <a:noFill/>
            </p:spPr>
            <p:txBody>
              <a:bodyPr wrap="square" rtlCol="0">
                <a:spAutoFit/>
              </a:bodyPr>
              <a:lstStyle/>
              <a:p>
                <a:r>
                  <a:rPr lang="en-US" sz="1000" dirty="0">
                    <a:latin typeface="Tw Cen MT" panose="020B0602020104020603" pitchFamily="34" charset="77"/>
                  </a:rPr>
                  <a:t>Self-Directed Learning is difficult to narrow into a singular definition.</a:t>
                </a:r>
              </a:p>
              <a:p>
                <a:endParaRPr lang="en-US" sz="1000" dirty="0">
                  <a:latin typeface="Tw Cen MT" panose="020B0602020104020603" pitchFamily="34" charset="77"/>
                </a:endParaRPr>
              </a:p>
              <a:p>
                <a:r>
                  <a:rPr lang="en-US" sz="1000" dirty="0">
                    <a:latin typeface="Tw Cen MT" panose="020B0602020104020603" pitchFamily="34" charset="77"/>
                  </a:rPr>
                  <a:t>Common Dimensions</a:t>
                </a:r>
              </a:p>
              <a:p>
                <a:pPr marL="171450" indent="-171450">
                  <a:buFont typeface="Arial" panose="020B0604020202020204" pitchFamily="34" charset="0"/>
                  <a:buChar char="•"/>
                </a:pPr>
                <a:r>
                  <a:rPr lang="en-US" sz="1000" dirty="0">
                    <a:latin typeface="Tw Cen MT" panose="020B0602020104020603" pitchFamily="34" charset="77"/>
                  </a:rPr>
                  <a:t>Not in a formal education setting</a:t>
                </a:r>
              </a:p>
              <a:p>
                <a:pPr marL="171450" indent="-171450">
                  <a:buFont typeface="Arial" panose="020B0604020202020204" pitchFamily="34" charset="0"/>
                  <a:buChar char="•"/>
                </a:pPr>
                <a:r>
                  <a:rPr lang="en-US" sz="1000" dirty="0">
                    <a:latin typeface="Tw Cen MT" panose="020B0602020104020603" pitchFamily="34" charset="77"/>
                  </a:rPr>
                  <a:t>Learners select an environment that allows them to take responsibility</a:t>
                </a:r>
              </a:p>
              <a:p>
                <a:pPr marL="171450" indent="-171450">
                  <a:buFont typeface="Arial" panose="020B0604020202020204" pitchFamily="34" charset="0"/>
                  <a:buChar char="•"/>
                </a:pPr>
                <a:r>
                  <a:rPr lang="en-US" sz="1000" dirty="0">
                    <a:latin typeface="Tw Cen MT" panose="020B0602020104020603" pitchFamily="34" charset="77"/>
                  </a:rPr>
                  <a:t>Learner Decisions</a:t>
                </a:r>
              </a:p>
              <a:p>
                <a:pPr marL="171450" indent="-171450">
                  <a:buFont typeface="Arial" panose="020B0604020202020204" pitchFamily="34" charset="0"/>
                  <a:buChar char="•"/>
                </a:pPr>
                <a:r>
                  <a:rPr lang="en-US" sz="1000" dirty="0">
                    <a:latin typeface="Tw Cen MT" panose="020B0602020104020603" pitchFamily="34" charset="77"/>
                  </a:rPr>
                  <a:t>Goal Development</a:t>
                </a:r>
              </a:p>
            </p:txBody>
          </p:sp>
        </p:grpSp>
        <p:sp>
          <p:nvSpPr>
            <p:cNvPr id="3" name="TextBox 2">
              <a:extLst>
                <a:ext uri="{FF2B5EF4-FFF2-40B4-BE49-F238E27FC236}">
                  <a16:creationId xmlns:a16="http://schemas.microsoft.com/office/drawing/2014/main" id="{7BF93D92-ABEE-330B-3A09-FCEAC089457F}"/>
                </a:ext>
              </a:extLst>
            </p:cNvPr>
            <p:cNvSpPr txBox="1"/>
            <p:nvPr/>
          </p:nvSpPr>
          <p:spPr>
            <a:xfrm>
              <a:off x="1487106" y="5915814"/>
              <a:ext cx="1410710" cy="215444"/>
            </a:xfrm>
            <a:prstGeom prst="rect">
              <a:avLst/>
            </a:prstGeom>
            <a:noFill/>
          </p:spPr>
          <p:txBody>
            <a:bodyPr wrap="square" rtlCol="0">
              <a:spAutoFit/>
            </a:bodyPr>
            <a:lstStyle/>
            <a:p>
              <a:r>
                <a:rPr lang="en-US" sz="800" dirty="0">
                  <a:latin typeface="Tw Cen MT" panose="020B0602020104020603" pitchFamily="34" charset="77"/>
                </a:rPr>
                <a:t>(</a:t>
              </a:r>
              <a:r>
                <a:rPr lang="en-US" sz="800" dirty="0" err="1">
                  <a:latin typeface="Tw Cen MT" panose="020B0602020104020603" pitchFamily="34" charset="77"/>
                </a:rPr>
                <a:t>Loeng</a:t>
              </a:r>
              <a:r>
                <a:rPr lang="en-US" sz="800" dirty="0">
                  <a:latin typeface="Tw Cen MT" panose="020B0602020104020603" pitchFamily="34" charset="77"/>
                </a:rPr>
                <a:t>, 2020)</a:t>
              </a:r>
            </a:p>
          </p:txBody>
        </p:sp>
      </p:grpSp>
      <p:grpSp>
        <p:nvGrpSpPr>
          <p:cNvPr id="9" name="Group 8">
            <a:extLst>
              <a:ext uri="{FF2B5EF4-FFF2-40B4-BE49-F238E27FC236}">
                <a16:creationId xmlns:a16="http://schemas.microsoft.com/office/drawing/2014/main" id="{42697068-CAA9-0124-7969-DB1CA3887AF0}"/>
              </a:ext>
            </a:extLst>
          </p:cNvPr>
          <p:cNvGrpSpPr/>
          <p:nvPr/>
        </p:nvGrpSpPr>
        <p:grpSpPr>
          <a:xfrm>
            <a:off x="5549513" y="2177185"/>
            <a:ext cx="1600200" cy="4005251"/>
            <a:chOff x="5549513" y="2177185"/>
            <a:chExt cx="1600200" cy="4005251"/>
          </a:xfrm>
        </p:grpSpPr>
        <p:grpSp>
          <p:nvGrpSpPr>
            <p:cNvPr id="94" name="Group 93">
              <a:extLst>
                <a:ext uri="{FF2B5EF4-FFF2-40B4-BE49-F238E27FC236}">
                  <a16:creationId xmlns:a16="http://schemas.microsoft.com/office/drawing/2014/main" id="{DC37DA75-8626-237F-1EC3-64B83D56B42E}"/>
                </a:ext>
              </a:extLst>
            </p:cNvPr>
            <p:cNvGrpSpPr/>
            <p:nvPr/>
          </p:nvGrpSpPr>
          <p:grpSpPr>
            <a:xfrm>
              <a:off x="5549513" y="2177185"/>
              <a:ext cx="1600200" cy="4005250"/>
              <a:chOff x="602512" y="2523460"/>
              <a:chExt cx="1600200" cy="4005250"/>
            </a:xfrm>
          </p:grpSpPr>
          <p:sp>
            <p:nvSpPr>
              <p:cNvPr id="95" name="Freeform 94">
                <a:extLst>
                  <a:ext uri="{FF2B5EF4-FFF2-40B4-BE49-F238E27FC236}">
                    <a16:creationId xmlns:a16="http://schemas.microsoft.com/office/drawing/2014/main" id="{6B772469-FAB9-5280-2576-FD48FA78CD53}"/>
                  </a:ext>
                </a:extLst>
              </p:cNvPr>
              <p:cNvSpPr/>
              <p:nvPr/>
            </p:nvSpPr>
            <p:spPr>
              <a:xfrm rot="10800000">
                <a:off x="602512" y="2523460"/>
                <a:ext cx="1600200" cy="4005250"/>
              </a:xfrm>
              <a:custGeom>
                <a:avLst/>
                <a:gdLst>
                  <a:gd name="connsiteX0" fmla="*/ 1600200 w 1600200"/>
                  <a:gd name="connsiteY0" fmla="*/ 2971800 h 2971800"/>
                  <a:gd name="connsiteX1" fmla="*/ 1257300 w 1600200"/>
                  <a:gd name="connsiteY1" fmla="*/ 2971800 h 2971800"/>
                  <a:gd name="connsiteX2" fmla="*/ 800100 w 1600200"/>
                  <a:gd name="connsiteY2" fmla="*/ 2514600 h 2971800"/>
                  <a:gd name="connsiteX3" fmla="*/ 342900 w 1600200"/>
                  <a:gd name="connsiteY3" fmla="*/ 2971800 h 2971800"/>
                  <a:gd name="connsiteX4" fmla="*/ 0 w 1600200"/>
                  <a:gd name="connsiteY4" fmla="*/ 2971800 h 2971800"/>
                  <a:gd name="connsiteX5" fmla="*/ 0 w 1600200"/>
                  <a:gd name="connsiteY5" fmla="*/ 110766 h 2971800"/>
                  <a:gd name="connsiteX6" fmla="*/ 110766 w 1600200"/>
                  <a:gd name="connsiteY6" fmla="*/ 0 h 2971800"/>
                  <a:gd name="connsiteX7" fmla="*/ 1489434 w 1600200"/>
                  <a:gd name="connsiteY7" fmla="*/ 0 h 2971800"/>
                  <a:gd name="connsiteX8" fmla="*/ 1600200 w 1600200"/>
                  <a:gd name="connsiteY8" fmla="*/ 11076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0" h="2971800">
                    <a:moveTo>
                      <a:pt x="1600200" y="2971800"/>
                    </a:moveTo>
                    <a:lnTo>
                      <a:pt x="1257300" y="2971800"/>
                    </a:lnTo>
                    <a:cubicBezTo>
                      <a:pt x="1257300" y="2719295"/>
                      <a:pt x="1052605" y="2514600"/>
                      <a:pt x="800100" y="2514600"/>
                    </a:cubicBezTo>
                    <a:cubicBezTo>
                      <a:pt x="547595" y="2514600"/>
                      <a:pt x="342900" y="2719295"/>
                      <a:pt x="342900" y="2971800"/>
                    </a:cubicBezTo>
                    <a:lnTo>
                      <a:pt x="0" y="2971800"/>
                    </a:lnTo>
                    <a:lnTo>
                      <a:pt x="0" y="110766"/>
                    </a:lnTo>
                    <a:cubicBezTo>
                      <a:pt x="0" y="49592"/>
                      <a:pt x="49592" y="0"/>
                      <a:pt x="110766" y="0"/>
                    </a:cubicBezTo>
                    <a:lnTo>
                      <a:pt x="1489434" y="0"/>
                    </a:lnTo>
                    <a:cubicBezTo>
                      <a:pt x="1550608" y="0"/>
                      <a:pt x="1600200" y="49592"/>
                      <a:pt x="1600200" y="110766"/>
                    </a:cubicBezTo>
                    <a:close/>
                  </a:path>
                </a:pathLst>
              </a:custGeom>
              <a:solidFill>
                <a:schemeClr val="bg1"/>
              </a:solidFill>
              <a:ln>
                <a:noFill/>
              </a:ln>
              <a:effectLst>
                <a:outerShdw blurRad="215900" dist="508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7" name="TextBox 96">
                <a:extLst>
                  <a:ext uri="{FF2B5EF4-FFF2-40B4-BE49-F238E27FC236}">
                    <a16:creationId xmlns:a16="http://schemas.microsoft.com/office/drawing/2014/main" id="{FB5ABAEE-AC1F-B964-619B-3DB38C7230E4}"/>
                  </a:ext>
                </a:extLst>
              </p:cNvPr>
              <p:cNvSpPr txBox="1"/>
              <p:nvPr/>
            </p:nvSpPr>
            <p:spPr>
              <a:xfrm>
                <a:off x="655112" y="3261885"/>
                <a:ext cx="1468415" cy="2400657"/>
              </a:xfrm>
              <a:prstGeom prst="rect">
                <a:avLst/>
              </a:prstGeom>
              <a:noFill/>
            </p:spPr>
            <p:txBody>
              <a:bodyPr wrap="square" rtlCol="0">
                <a:spAutoFit/>
              </a:bodyPr>
              <a:lstStyle/>
              <a:p>
                <a:r>
                  <a:rPr lang="en-US" sz="1000" dirty="0">
                    <a:latin typeface="Tw Cen MT" panose="020B0602020104020603" pitchFamily="34" charset="77"/>
                  </a:rPr>
                  <a:t>Learner growth and development within an organization.</a:t>
                </a:r>
              </a:p>
              <a:p>
                <a:endParaRPr lang="en-US" sz="1000" dirty="0">
                  <a:latin typeface="Tw Cen MT" panose="020B0602020104020603" pitchFamily="34" charset="77"/>
                </a:endParaRPr>
              </a:p>
              <a:p>
                <a:r>
                  <a:rPr lang="en-US" sz="1000" dirty="0">
                    <a:latin typeface="Tw Cen MT" panose="020B0602020104020603" pitchFamily="34" charset="77"/>
                  </a:rPr>
                  <a:t>Dynamic Capabilities – the ability to integrate and reconfigure resources to match a changing environment</a:t>
                </a:r>
              </a:p>
              <a:p>
                <a:endParaRPr lang="en-US" sz="1000" dirty="0">
                  <a:latin typeface="Tw Cen MT" panose="020B0602020104020603" pitchFamily="34" charset="77"/>
                </a:endParaRPr>
              </a:p>
              <a:p>
                <a:r>
                  <a:rPr lang="en-US" sz="1000" dirty="0">
                    <a:latin typeface="Tw Cen MT" panose="020B0602020104020603" pitchFamily="34" charset="77"/>
                  </a:rPr>
                  <a:t>Knowledge Management – the ability to create, curate, and share knowledge across the organization or industry</a:t>
                </a:r>
              </a:p>
            </p:txBody>
          </p:sp>
        </p:grpSp>
        <p:sp>
          <p:nvSpPr>
            <p:cNvPr id="4" name="TextBox 3">
              <a:extLst>
                <a:ext uri="{FF2B5EF4-FFF2-40B4-BE49-F238E27FC236}">
                  <a16:creationId xmlns:a16="http://schemas.microsoft.com/office/drawing/2014/main" id="{592AC2AE-B1CD-C7A7-D9E4-818A1B207EAD}"/>
                </a:ext>
              </a:extLst>
            </p:cNvPr>
            <p:cNvSpPr txBox="1"/>
            <p:nvPr/>
          </p:nvSpPr>
          <p:spPr>
            <a:xfrm>
              <a:off x="5617687" y="5843882"/>
              <a:ext cx="1468415" cy="338554"/>
            </a:xfrm>
            <a:prstGeom prst="rect">
              <a:avLst/>
            </a:prstGeom>
            <a:noFill/>
          </p:spPr>
          <p:txBody>
            <a:bodyPr wrap="square" rtlCol="0">
              <a:spAutoFit/>
            </a:bodyPr>
            <a:lstStyle/>
            <a:p>
              <a:r>
                <a:rPr lang="en-US" sz="800" dirty="0">
                  <a:latin typeface="Tw Cen MT" panose="020B0602020104020603" pitchFamily="34" charset="77"/>
                </a:rPr>
                <a:t>(Shih-Yi &amp; Ching-Han, 2012)</a:t>
              </a:r>
            </a:p>
            <a:p>
              <a:r>
                <a:rPr lang="en-US" sz="800" dirty="0">
                  <a:latin typeface="Tw Cen MT" panose="020B0602020104020603" pitchFamily="34" charset="77"/>
                </a:rPr>
                <a:t>(Chuang, 2004)</a:t>
              </a:r>
            </a:p>
          </p:txBody>
        </p:sp>
      </p:grpSp>
      <p:grpSp>
        <p:nvGrpSpPr>
          <p:cNvPr id="10" name="Group 9">
            <a:extLst>
              <a:ext uri="{FF2B5EF4-FFF2-40B4-BE49-F238E27FC236}">
                <a16:creationId xmlns:a16="http://schemas.microsoft.com/office/drawing/2014/main" id="{FD99515B-5D3E-5EB4-7E3D-226886EAB8CB}"/>
              </a:ext>
            </a:extLst>
          </p:cNvPr>
          <p:cNvGrpSpPr/>
          <p:nvPr/>
        </p:nvGrpSpPr>
        <p:grpSpPr>
          <a:xfrm>
            <a:off x="7621218" y="2177185"/>
            <a:ext cx="1600200" cy="4005250"/>
            <a:chOff x="7621218" y="2177185"/>
            <a:chExt cx="1600200" cy="4005250"/>
          </a:xfrm>
        </p:grpSpPr>
        <p:sp>
          <p:nvSpPr>
            <p:cNvPr id="104" name="Freeform 103">
              <a:extLst>
                <a:ext uri="{FF2B5EF4-FFF2-40B4-BE49-F238E27FC236}">
                  <a16:creationId xmlns:a16="http://schemas.microsoft.com/office/drawing/2014/main" id="{5EB1B7F7-B94B-77EF-787D-2CFE8904DAB7}"/>
                </a:ext>
              </a:extLst>
            </p:cNvPr>
            <p:cNvSpPr/>
            <p:nvPr/>
          </p:nvSpPr>
          <p:spPr>
            <a:xfrm rot="10800000">
              <a:off x="7621218" y="2177185"/>
              <a:ext cx="1600200" cy="4005250"/>
            </a:xfrm>
            <a:custGeom>
              <a:avLst/>
              <a:gdLst>
                <a:gd name="connsiteX0" fmla="*/ 1600200 w 1600200"/>
                <a:gd name="connsiteY0" fmla="*/ 2971800 h 2971800"/>
                <a:gd name="connsiteX1" fmla="*/ 1257300 w 1600200"/>
                <a:gd name="connsiteY1" fmla="*/ 2971800 h 2971800"/>
                <a:gd name="connsiteX2" fmla="*/ 800100 w 1600200"/>
                <a:gd name="connsiteY2" fmla="*/ 2514600 h 2971800"/>
                <a:gd name="connsiteX3" fmla="*/ 342900 w 1600200"/>
                <a:gd name="connsiteY3" fmla="*/ 2971800 h 2971800"/>
                <a:gd name="connsiteX4" fmla="*/ 0 w 1600200"/>
                <a:gd name="connsiteY4" fmla="*/ 2971800 h 2971800"/>
                <a:gd name="connsiteX5" fmla="*/ 0 w 1600200"/>
                <a:gd name="connsiteY5" fmla="*/ 110766 h 2971800"/>
                <a:gd name="connsiteX6" fmla="*/ 110766 w 1600200"/>
                <a:gd name="connsiteY6" fmla="*/ 0 h 2971800"/>
                <a:gd name="connsiteX7" fmla="*/ 1489434 w 1600200"/>
                <a:gd name="connsiteY7" fmla="*/ 0 h 2971800"/>
                <a:gd name="connsiteX8" fmla="*/ 1600200 w 1600200"/>
                <a:gd name="connsiteY8" fmla="*/ 11076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0" h="2971800">
                  <a:moveTo>
                    <a:pt x="1600200" y="2971800"/>
                  </a:moveTo>
                  <a:lnTo>
                    <a:pt x="1257300" y="2971800"/>
                  </a:lnTo>
                  <a:cubicBezTo>
                    <a:pt x="1257300" y="2719295"/>
                    <a:pt x="1052605" y="2514600"/>
                    <a:pt x="800100" y="2514600"/>
                  </a:cubicBezTo>
                  <a:cubicBezTo>
                    <a:pt x="547595" y="2514600"/>
                    <a:pt x="342900" y="2719295"/>
                    <a:pt x="342900" y="2971800"/>
                  </a:cubicBezTo>
                  <a:lnTo>
                    <a:pt x="0" y="2971800"/>
                  </a:lnTo>
                  <a:lnTo>
                    <a:pt x="0" y="110766"/>
                  </a:lnTo>
                  <a:cubicBezTo>
                    <a:pt x="0" y="49592"/>
                    <a:pt x="49592" y="0"/>
                    <a:pt x="110766" y="0"/>
                  </a:cubicBezTo>
                  <a:lnTo>
                    <a:pt x="1489434" y="0"/>
                  </a:lnTo>
                  <a:cubicBezTo>
                    <a:pt x="1550608" y="0"/>
                    <a:pt x="1600200" y="49592"/>
                    <a:pt x="1600200" y="110766"/>
                  </a:cubicBezTo>
                  <a:close/>
                </a:path>
              </a:pathLst>
            </a:custGeom>
            <a:solidFill>
              <a:schemeClr val="bg1"/>
            </a:solidFill>
            <a:ln>
              <a:noFill/>
            </a:ln>
            <a:effectLst>
              <a:outerShdw blurRad="215900" dist="508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TextBox 105">
              <a:extLst>
                <a:ext uri="{FF2B5EF4-FFF2-40B4-BE49-F238E27FC236}">
                  <a16:creationId xmlns:a16="http://schemas.microsoft.com/office/drawing/2014/main" id="{2E82815D-1601-1A97-5D4E-5011EA1B7721}"/>
                </a:ext>
              </a:extLst>
            </p:cNvPr>
            <p:cNvSpPr txBox="1"/>
            <p:nvPr/>
          </p:nvSpPr>
          <p:spPr>
            <a:xfrm>
              <a:off x="7708158" y="2915610"/>
              <a:ext cx="1396536" cy="2862322"/>
            </a:xfrm>
            <a:prstGeom prst="rect">
              <a:avLst/>
            </a:prstGeom>
            <a:noFill/>
          </p:spPr>
          <p:txBody>
            <a:bodyPr wrap="square" rtlCol="0">
              <a:spAutoFit/>
            </a:bodyPr>
            <a:lstStyle/>
            <a:p>
              <a:r>
                <a:rPr lang="en-US" sz="1000" dirty="0">
                  <a:latin typeface="Tw Cen MT" panose="020B0602020104020603" pitchFamily="34" charset="77"/>
                </a:rPr>
                <a:t>SDL is a growing trend for many organizations as a method for employee growth and development.</a:t>
              </a:r>
            </a:p>
            <a:p>
              <a:endParaRPr lang="en-US" sz="1000" dirty="0">
                <a:latin typeface="Tw Cen MT" panose="020B0602020104020603" pitchFamily="34" charset="77"/>
              </a:endParaRPr>
            </a:p>
            <a:p>
              <a:pPr marL="171450" indent="-171450">
                <a:buFont typeface="Arial" panose="020B0604020202020204" pitchFamily="34" charset="0"/>
                <a:buChar char="•"/>
              </a:pPr>
              <a:r>
                <a:rPr lang="en-US" sz="1000" dirty="0">
                  <a:latin typeface="Tw Cen MT" panose="020B0602020104020603" pitchFamily="34" charset="77"/>
                </a:rPr>
                <a:t>Growing knowledge demand and technological changes / advancement </a:t>
              </a:r>
            </a:p>
            <a:p>
              <a:pPr marL="171450" indent="-171450">
                <a:buFont typeface="Arial" panose="020B0604020202020204" pitchFamily="34" charset="0"/>
                <a:buChar char="•"/>
              </a:pPr>
              <a:r>
                <a:rPr lang="en-US" sz="1000" dirty="0">
                  <a:latin typeface="Tw Cen MT" panose="020B0602020104020603" pitchFamily="34" charset="77"/>
                </a:rPr>
                <a:t>Growing demands and challenges for organizations</a:t>
              </a:r>
            </a:p>
            <a:p>
              <a:pPr marL="171450" indent="-171450">
                <a:buFont typeface="Arial" panose="020B0604020202020204" pitchFamily="34" charset="0"/>
                <a:buChar char="•"/>
              </a:pPr>
              <a:r>
                <a:rPr lang="en-US" sz="1000" dirty="0">
                  <a:latin typeface="Tw Cen MT" panose="020B0602020104020603" pitchFamily="34" charset="77"/>
                </a:rPr>
                <a:t>Formal L&amp;D teams cannot meet the learning needs of the workforce</a:t>
              </a:r>
            </a:p>
          </p:txBody>
        </p:sp>
        <p:sp>
          <p:nvSpPr>
            <p:cNvPr id="5" name="TextBox 4">
              <a:extLst>
                <a:ext uri="{FF2B5EF4-FFF2-40B4-BE49-F238E27FC236}">
                  <a16:creationId xmlns:a16="http://schemas.microsoft.com/office/drawing/2014/main" id="{5E8047D7-8E27-CFA9-D04D-A2652BAE253E}"/>
                </a:ext>
              </a:extLst>
            </p:cNvPr>
            <p:cNvSpPr txBox="1"/>
            <p:nvPr/>
          </p:nvSpPr>
          <p:spPr>
            <a:xfrm>
              <a:off x="7636279" y="5700371"/>
              <a:ext cx="1468415" cy="461665"/>
            </a:xfrm>
            <a:prstGeom prst="rect">
              <a:avLst/>
            </a:prstGeom>
            <a:noFill/>
          </p:spPr>
          <p:txBody>
            <a:bodyPr wrap="square" rtlCol="0">
              <a:spAutoFit/>
            </a:bodyPr>
            <a:lstStyle/>
            <a:p>
              <a:r>
                <a:rPr lang="en-US" sz="800" dirty="0">
                  <a:latin typeface="Tw Cen MT" panose="020B0602020104020603" pitchFamily="34" charset="77"/>
                </a:rPr>
                <a:t>(</a:t>
              </a:r>
              <a:r>
                <a:rPr lang="en-US" sz="800" dirty="0" err="1">
                  <a:latin typeface="Tw Cen MT" panose="020B0602020104020603" pitchFamily="34" charset="77"/>
                </a:rPr>
                <a:t>Lemmetty</a:t>
              </a:r>
              <a:r>
                <a:rPr lang="en-US" sz="800" dirty="0">
                  <a:latin typeface="Tw Cen MT" panose="020B0602020104020603" pitchFamily="34" charset="77"/>
                </a:rPr>
                <a:t> &amp; Collin, 2020) (</a:t>
              </a:r>
              <a:r>
                <a:rPr lang="en-US" sz="800" dirty="0" err="1">
                  <a:latin typeface="Tw Cen MT" panose="020B0602020104020603" pitchFamily="34" charset="77"/>
                </a:rPr>
                <a:t>Raemdonck</a:t>
              </a:r>
              <a:r>
                <a:rPr lang="en-US" sz="800" dirty="0">
                  <a:latin typeface="Tw Cen MT" panose="020B0602020104020603" pitchFamily="34" charset="77"/>
                </a:rPr>
                <a:t> et al., 2014)</a:t>
              </a:r>
            </a:p>
            <a:p>
              <a:r>
                <a:rPr lang="en-US" sz="800" dirty="0">
                  <a:latin typeface="Tw Cen MT" panose="020B0602020104020603" pitchFamily="34" charset="77"/>
                </a:rPr>
                <a:t>(Noe et al., 2014)</a:t>
              </a:r>
            </a:p>
          </p:txBody>
        </p:sp>
      </p:grpSp>
      <p:grpSp>
        <p:nvGrpSpPr>
          <p:cNvPr id="11" name="Group 10">
            <a:extLst>
              <a:ext uri="{FF2B5EF4-FFF2-40B4-BE49-F238E27FC236}">
                <a16:creationId xmlns:a16="http://schemas.microsoft.com/office/drawing/2014/main" id="{C56F08BD-E5A4-2D3F-F099-C444A21C52C9}"/>
              </a:ext>
            </a:extLst>
          </p:cNvPr>
          <p:cNvGrpSpPr/>
          <p:nvPr/>
        </p:nvGrpSpPr>
        <p:grpSpPr>
          <a:xfrm>
            <a:off x="9689249" y="2177185"/>
            <a:ext cx="1600200" cy="4005250"/>
            <a:chOff x="9689249" y="2177185"/>
            <a:chExt cx="1600200" cy="4005250"/>
          </a:xfrm>
        </p:grpSpPr>
        <p:grpSp>
          <p:nvGrpSpPr>
            <p:cNvPr id="112" name="Group 111">
              <a:extLst>
                <a:ext uri="{FF2B5EF4-FFF2-40B4-BE49-F238E27FC236}">
                  <a16:creationId xmlns:a16="http://schemas.microsoft.com/office/drawing/2014/main" id="{CDF1F477-8729-A5D8-D227-592F0BB51AA5}"/>
                </a:ext>
              </a:extLst>
            </p:cNvPr>
            <p:cNvGrpSpPr/>
            <p:nvPr/>
          </p:nvGrpSpPr>
          <p:grpSpPr>
            <a:xfrm>
              <a:off x="9689249" y="2177185"/>
              <a:ext cx="1600200" cy="4005250"/>
              <a:chOff x="602512" y="2523460"/>
              <a:chExt cx="1600200" cy="4005250"/>
            </a:xfrm>
          </p:grpSpPr>
          <p:sp>
            <p:nvSpPr>
              <p:cNvPr id="113" name="Freeform 112">
                <a:extLst>
                  <a:ext uri="{FF2B5EF4-FFF2-40B4-BE49-F238E27FC236}">
                    <a16:creationId xmlns:a16="http://schemas.microsoft.com/office/drawing/2014/main" id="{501AA31F-C9F6-3DAF-B2DA-E952AF5AA81A}"/>
                  </a:ext>
                </a:extLst>
              </p:cNvPr>
              <p:cNvSpPr/>
              <p:nvPr/>
            </p:nvSpPr>
            <p:spPr>
              <a:xfrm rot="10800000">
                <a:off x="602512" y="2523460"/>
                <a:ext cx="1600200" cy="4005250"/>
              </a:xfrm>
              <a:custGeom>
                <a:avLst/>
                <a:gdLst>
                  <a:gd name="connsiteX0" fmla="*/ 1600200 w 1600200"/>
                  <a:gd name="connsiteY0" fmla="*/ 2971800 h 2971800"/>
                  <a:gd name="connsiteX1" fmla="*/ 1257300 w 1600200"/>
                  <a:gd name="connsiteY1" fmla="*/ 2971800 h 2971800"/>
                  <a:gd name="connsiteX2" fmla="*/ 800100 w 1600200"/>
                  <a:gd name="connsiteY2" fmla="*/ 2514600 h 2971800"/>
                  <a:gd name="connsiteX3" fmla="*/ 342900 w 1600200"/>
                  <a:gd name="connsiteY3" fmla="*/ 2971800 h 2971800"/>
                  <a:gd name="connsiteX4" fmla="*/ 0 w 1600200"/>
                  <a:gd name="connsiteY4" fmla="*/ 2971800 h 2971800"/>
                  <a:gd name="connsiteX5" fmla="*/ 0 w 1600200"/>
                  <a:gd name="connsiteY5" fmla="*/ 110766 h 2971800"/>
                  <a:gd name="connsiteX6" fmla="*/ 110766 w 1600200"/>
                  <a:gd name="connsiteY6" fmla="*/ 0 h 2971800"/>
                  <a:gd name="connsiteX7" fmla="*/ 1489434 w 1600200"/>
                  <a:gd name="connsiteY7" fmla="*/ 0 h 2971800"/>
                  <a:gd name="connsiteX8" fmla="*/ 1600200 w 1600200"/>
                  <a:gd name="connsiteY8" fmla="*/ 11076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0" h="2971800">
                    <a:moveTo>
                      <a:pt x="1600200" y="2971800"/>
                    </a:moveTo>
                    <a:lnTo>
                      <a:pt x="1257300" y="2971800"/>
                    </a:lnTo>
                    <a:cubicBezTo>
                      <a:pt x="1257300" y="2719295"/>
                      <a:pt x="1052605" y="2514600"/>
                      <a:pt x="800100" y="2514600"/>
                    </a:cubicBezTo>
                    <a:cubicBezTo>
                      <a:pt x="547595" y="2514600"/>
                      <a:pt x="342900" y="2719295"/>
                      <a:pt x="342900" y="2971800"/>
                    </a:cubicBezTo>
                    <a:lnTo>
                      <a:pt x="0" y="2971800"/>
                    </a:lnTo>
                    <a:lnTo>
                      <a:pt x="0" y="110766"/>
                    </a:lnTo>
                    <a:cubicBezTo>
                      <a:pt x="0" y="49592"/>
                      <a:pt x="49592" y="0"/>
                      <a:pt x="110766" y="0"/>
                    </a:cubicBezTo>
                    <a:lnTo>
                      <a:pt x="1489434" y="0"/>
                    </a:lnTo>
                    <a:cubicBezTo>
                      <a:pt x="1550608" y="0"/>
                      <a:pt x="1600200" y="49592"/>
                      <a:pt x="1600200" y="110766"/>
                    </a:cubicBezTo>
                    <a:close/>
                  </a:path>
                </a:pathLst>
              </a:custGeom>
              <a:solidFill>
                <a:schemeClr val="bg1"/>
              </a:solidFill>
              <a:ln>
                <a:noFill/>
              </a:ln>
              <a:effectLst>
                <a:outerShdw blurRad="215900" dist="508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TextBox 114">
                <a:extLst>
                  <a:ext uri="{FF2B5EF4-FFF2-40B4-BE49-F238E27FC236}">
                    <a16:creationId xmlns:a16="http://schemas.microsoft.com/office/drawing/2014/main" id="{3DD8C016-054F-4883-F5E1-1065683AF834}"/>
                  </a:ext>
                </a:extLst>
              </p:cNvPr>
              <p:cNvSpPr txBox="1"/>
              <p:nvPr/>
            </p:nvSpPr>
            <p:spPr>
              <a:xfrm>
                <a:off x="698708" y="3206214"/>
                <a:ext cx="1405719" cy="2862322"/>
              </a:xfrm>
              <a:prstGeom prst="rect">
                <a:avLst/>
              </a:prstGeom>
              <a:noFill/>
            </p:spPr>
            <p:txBody>
              <a:bodyPr wrap="square" rtlCol="0">
                <a:spAutoFit/>
              </a:bodyPr>
              <a:lstStyle/>
              <a:p>
                <a:r>
                  <a:rPr lang="en-US" sz="1000" dirty="0">
                    <a:latin typeface="Tw Cen MT" panose="020B0602020104020603" pitchFamily="34" charset="77"/>
                  </a:rPr>
                  <a:t>What is missing in the workplace when it comes to SDL?</a:t>
                </a:r>
              </a:p>
              <a:p>
                <a:endParaRPr lang="en-US" sz="1000" dirty="0">
                  <a:latin typeface="Tw Cen MT" panose="020B0602020104020603" pitchFamily="34" charset="77"/>
                </a:endParaRPr>
              </a:p>
              <a:p>
                <a:pPr marL="171450" indent="-171450">
                  <a:buFont typeface="Arial" panose="020B0604020202020204" pitchFamily="34" charset="0"/>
                  <a:buChar char="•"/>
                </a:pPr>
                <a:r>
                  <a:rPr lang="en-US" sz="1000" dirty="0">
                    <a:latin typeface="Tw Cen MT" panose="020B0602020104020603" pitchFamily="34" charset="77"/>
                  </a:rPr>
                  <a:t>Examination of how organizations can support learners in managing both their role and learning responsibilities</a:t>
                </a:r>
              </a:p>
              <a:p>
                <a:pPr marL="171450" indent="-171450">
                  <a:buFont typeface="Arial" panose="020B0604020202020204" pitchFamily="34" charset="0"/>
                  <a:buChar char="•"/>
                </a:pPr>
                <a:r>
                  <a:rPr lang="en-US" sz="1000" dirty="0">
                    <a:latin typeface="Tw Cen MT" panose="020B0602020104020603" pitchFamily="34" charset="77"/>
                  </a:rPr>
                  <a:t>Understanding their workforce's SDL skills and how to support them.</a:t>
                </a:r>
              </a:p>
              <a:p>
                <a:pPr marL="171450" indent="-171450">
                  <a:buFont typeface="Arial" panose="020B0604020202020204" pitchFamily="34" charset="0"/>
                  <a:buChar char="•"/>
                </a:pPr>
                <a:r>
                  <a:rPr lang="en-US" sz="1000" dirty="0">
                    <a:latin typeface="Tw Cen MT" panose="020B0602020104020603" pitchFamily="34" charset="77"/>
                  </a:rPr>
                  <a:t>Instrument to identify skill gaps for high knowledge fields.</a:t>
                </a:r>
              </a:p>
            </p:txBody>
          </p:sp>
        </p:grpSp>
        <p:sp>
          <p:nvSpPr>
            <p:cNvPr id="6" name="TextBox 5">
              <a:extLst>
                <a:ext uri="{FF2B5EF4-FFF2-40B4-BE49-F238E27FC236}">
                  <a16:creationId xmlns:a16="http://schemas.microsoft.com/office/drawing/2014/main" id="{47BECF50-01C8-35EA-9BB8-6B08D5DBB586}"/>
                </a:ext>
              </a:extLst>
            </p:cNvPr>
            <p:cNvSpPr txBox="1"/>
            <p:nvPr/>
          </p:nvSpPr>
          <p:spPr>
            <a:xfrm>
              <a:off x="9741849" y="5797742"/>
              <a:ext cx="1468415" cy="338554"/>
            </a:xfrm>
            <a:prstGeom prst="rect">
              <a:avLst/>
            </a:prstGeom>
            <a:noFill/>
          </p:spPr>
          <p:txBody>
            <a:bodyPr wrap="square" rtlCol="0">
              <a:spAutoFit/>
            </a:bodyPr>
            <a:lstStyle/>
            <a:p>
              <a:r>
                <a:rPr lang="en-US" sz="800" dirty="0">
                  <a:latin typeface="Tw Cen MT" panose="020B0602020104020603" pitchFamily="34" charset="77"/>
                </a:rPr>
                <a:t>(</a:t>
              </a:r>
              <a:r>
                <a:rPr lang="en-US" sz="800" dirty="0" err="1">
                  <a:latin typeface="Tw Cen MT" panose="020B0602020104020603" pitchFamily="34" charset="77"/>
                </a:rPr>
                <a:t>Raemdonck</a:t>
              </a:r>
              <a:r>
                <a:rPr lang="en-US" sz="800" dirty="0">
                  <a:latin typeface="Tw Cen MT" panose="020B0602020104020603" pitchFamily="34" charset="77"/>
                </a:rPr>
                <a:t> et al., 2014)</a:t>
              </a:r>
            </a:p>
            <a:p>
              <a:r>
                <a:rPr lang="en-US" sz="800" dirty="0">
                  <a:latin typeface="Tw Cen MT" panose="020B0602020104020603" pitchFamily="34" charset="77"/>
                </a:rPr>
                <a:t>(Robinson &amp; </a:t>
              </a:r>
              <a:r>
                <a:rPr lang="en-US" sz="800" dirty="0" err="1">
                  <a:latin typeface="Tw Cen MT" panose="020B0602020104020603" pitchFamily="34" charset="77"/>
                </a:rPr>
                <a:t>Persky</a:t>
              </a:r>
              <a:r>
                <a:rPr lang="en-US" sz="800" dirty="0">
                  <a:latin typeface="Tw Cen MT" panose="020B0602020104020603" pitchFamily="34" charset="77"/>
                </a:rPr>
                <a:t>, 2020)</a:t>
              </a:r>
            </a:p>
          </p:txBody>
        </p:sp>
      </p:grpSp>
    </p:spTree>
    <p:extLst>
      <p:ext uri="{BB962C8B-B14F-4D97-AF65-F5344CB8AC3E}">
        <p14:creationId xmlns:p14="http://schemas.microsoft.com/office/powerpoint/2010/main" val="46179196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1000"/>
                                        <p:tgtEl>
                                          <p:spTgt spid="72"/>
                                        </p:tgtEl>
                                      </p:cBhvr>
                                    </p:animEffect>
                                    <p:anim calcmode="lin" valueType="num">
                                      <p:cBhvr>
                                        <p:cTn id="14" dur="1000" fill="hold"/>
                                        <p:tgtEl>
                                          <p:spTgt spid="72"/>
                                        </p:tgtEl>
                                        <p:attrNameLst>
                                          <p:attrName>ppt_x</p:attrName>
                                        </p:attrNameLst>
                                      </p:cBhvr>
                                      <p:tavLst>
                                        <p:tav tm="0">
                                          <p:val>
                                            <p:strVal val="#ppt_x"/>
                                          </p:val>
                                        </p:tav>
                                        <p:tav tm="100000">
                                          <p:val>
                                            <p:strVal val="#ppt_x"/>
                                          </p:val>
                                        </p:tav>
                                      </p:tavLst>
                                    </p:anim>
                                    <p:anim calcmode="lin" valueType="num">
                                      <p:cBhvr>
                                        <p:cTn id="15"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anim calcmode="lin" valueType="num">
                                      <p:cBhvr>
                                        <p:cTn id="21" dur="1000" fill="hold"/>
                                        <p:tgtEl>
                                          <p:spTgt spid="85"/>
                                        </p:tgtEl>
                                        <p:attrNameLst>
                                          <p:attrName>ppt_x</p:attrName>
                                        </p:attrNameLst>
                                      </p:cBhvr>
                                      <p:tavLst>
                                        <p:tav tm="0">
                                          <p:val>
                                            <p:strVal val="#ppt_x"/>
                                          </p:val>
                                        </p:tav>
                                        <p:tav tm="100000">
                                          <p:val>
                                            <p:strVal val="#ppt_x"/>
                                          </p:val>
                                        </p:tav>
                                      </p:tavLst>
                                    </p:anim>
                                    <p:anim calcmode="lin" valueType="num">
                                      <p:cBhvr>
                                        <p:cTn id="22" dur="1000" fill="hold"/>
                                        <p:tgtEl>
                                          <p:spTgt spid="8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anim calcmode="lin" valueType="num">
                                      <p:cBhvr>
                                        <p:cTn id="27" dur="1000" fill="hold"/>
                                        <p:tgtEl>
                                          <p:spTgt spid="81"/>
                                        </p:tgtEl>
                                        <p:attrNameLst>
                                          <p:attrName>ppt_x</p:attrName>
                                        </p:attrNameLst>
                                      </p:cBhvr>
                                      <p:tavLst>
                                        <p:tav tm="0">
                                          <p:val>
                                            <p:strVal val="#ppt_x"/>
                                          </p:val>
                                        </p:tav>
                                        <p:tav tm="100000">
                                          <p:val>
                                            <p:strVal val="#ppt_x"/>
                                          </p:val>
                                        </p:tav>
                                      </p:tavLst>
                                    </p:anim>
                                    <p:anim calcmode="lin" valueType="num">
                                      <p:cBhvr>
                                        <p:cTn id="28"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1000"/>
                                        <p:tgtEl>
                                          <p:spTgt spid="90"/>
                                        </p:tgtEl>
                                      </p:cBhvr>
                                    </p:animEffect>
                                    <p:anim calcmode="lin" valueType="num">
                                      <p:cBhvr>
                                        <p:cTn id="40" dur="1000" fill="hold"/>
                                        <p:tgtEl>
                                          <p:spTgt spid="90"/>
                                        </p:tgtEl>
                                        <p:attrNameLst>
                                          <p:attrName>ppt_x</p:attrName>
                                        </p:attrNameLst>
                                      </p:cBhvr>
                                      <p:tavLst>
                                        <p:tav tm="0">
                                          <p:val>
                                            <p:strVal val="#ppt_x"/>
                                          </p:val>
                                        </p:tav>
                                        <p:tav tm="100000">
                                          <p:val>
                                            <p:strVal val="#ppt_x"/>
                                          </p:val>
                                        </p:tav>
                                      </p:tavLst>
                                    </p:anim>
                                    <p:anim calcmode="lin" valueType="num">
                                      <p:cBhvr>
                                        <p:cTn id="41"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nodeType="after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1000"/>
                                        <p:tgtEl>
                                          <p:spTgt spid="99"/>
                                        </p:tgtEl>
                                      </p:cBhvr>
                                    </p:animEffect>
                                    <p:anim calcmode="lin" valueType="num">
                                      <p:cBhvr>
                                        <p:cTn id="53" dur="1000" fill="hold"/>
                                        <p:tgtEl>
                                          <p:spTgt spid="99"/>
                                        </p:tgtEl>
                                        <p:attrNameLst>
                                          <p:attrName>ppt_x</p:attrName>
                                        </p:attrNameLst>
                                      </p:cBhvr>
                                      <p:tavLst>
                                        <p:tav tm="0">
                                          <p:val>
                                            <p:strVal val="#ppt_x"/>
                                          </p:val>
                                        </p:tav>
                                        <p:tav tm="100000">
                                          <p:val>
                                            <p:strVal val="#ppt_x"/>
                                          </p:val>
                                        </p:tav>
                                      </p:tavLst>
                                    </p:anim>
                                    <p:anim calcmode="lin" valueType="num">
                                      <p:cBhvr>
                                        <p:cTn id="5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0" y="15695"/>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0" y="6141"/>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0" y="-6144"/>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11116104" y="6142"/>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11116105" y="15696"/>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11116102" y="1"/>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11116104" y="3"/>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1116102" y="0"/>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sp>
        <p:nvSpPr>
          <p:cNvPr id="2" name="TextBox 1">
            <a:extLst>
              <a:ext uri="{FF2B5EF4-FFF2-40B4-BE49-F238E27FC236}">
                <a16:creationId xmlns:a16="http://schemas.microsoft.com/office/drawing/2014/main" id="{07770249-A279-1747-4F41-6EC4CB126275}"/>
              </a:ext>
            </a:extLst>
          </p:cNvPr>
          <p:cNvSpPr txBox="1"/>
          <p:nvPr/>
        </p:nvSpPr>
        <p:spPr>
          <a:xfrm>
            <a:off x="1936845" y="168837"/>
            <a:ext cx="8318310" cy="646331"/>
          </a:xfrm>
          <a:prstGeom prst="rect">
            <a:avLst/>
          </a:prstGeom>
          <a:noFill/>
        </p:spPr>
        <p:txBody>
          <a:bodyPr wrap="square" rtlCol="0">
            <a:spAutoFit/>
          </a:bodyPr>
          <a:lstStyle/>
          <a:p>
            <a:pPr algn="ctr"/>
            <a:r>
              <a:rPr lang="en-US" sz="3600" dirty="0">
                <a:latin typeface="Tw Cen MT" panose="020B0602020104020603" pitchFamily="34" charset="77"/>
              </a:rPr>
              <a:t>SDL Process</a:t>
            </a:r>
          </a:p>
        </p:txBody>
      </p:sp>
      <p:grpSp>
        <p:nvGrpSpPr>
          <p:cNvPr id="3" name="Group 2">
            <a:extLst>
              <a:ext uri="{FF2B5EF4-FFF2-40B4-BE49-F238E27FC236}">
                <a16:creationId xmlns:a16="http://schemas.microsoft.com/office/drawing/2014/main" id="{7E1F2B2E-E647-5B5A-34CC-6A5E7C2EE3F9}"/>
              </a:ext>
            </a:extLst>
          </p:cNvPr>
          <p:cNvGrpSpPr/>
          <p:nvPr/>
        </p:nvGrpSpPr>
        <p:grpSpPr>
          <a:xfrm>
            <a:off x="3820160" y="1557673"/>
            <a:ext cx="4551680" cy="4551680"/>
            <a:chOff x="3485324" y="915557"/>
            <a:chExt cx="4551680" cy="4551680"/>
          </a:xfrm>
        </p:grpSpPr>
        <p:sp>
          <p:nvSpPr>
            <p:cNvPr id="4" name="Freeform 3">
              <a:extLst>
                <a:ext uri="{FF2B5EF4-FFF2-40B4-BE49-F238E27FC236}">
                  <a16:creationId xmlns:a16="http://schemas.microsoft.com/office/drawing/2014/main" id="{4951E4AB-0A36-5412-66D0-4B8DEBC4ECE1}"/>
                </a:ext>
              </a:extLst>
            </p:cNvPr>
            <p:cNvSpPr/>
            <p:nvPr/>
          </p:nvSpPr>
          <p:spPr>
            <a:xfrm rot="19412406">
              <a:off x="3485324" y="915557"/>
              <a:ext cx="4551680" cy="4551680"/>
            </a:xfrm>
            <a:custGeom>
              <a:avLst/>
              <a:gdLst>
                <a:gd name="connsiteX0" fmla="*/ 111388 w 4551680"/>
                <a:gd name="connsiteY0" fmla="*/ 1572567 h 4551680"/>
                <a:gd name="connsiteX1" fmla="*/ 2275840 w 4551680"/>
                <a:gd name="connsiteY1" fmla="*/ 0 h 4551680"/>
                <a:gd name="connsiteX2" fmla="*/ 2275840 w 4551680"/>
                <a:gd name="connsiteY2" fmla="*/ 2275840 h 4551680"/>
                <a:gd name="connsiteX3" fmla="*/ 111388 w 4551680"/>
                <a:gd name="connsiteY3" fmla="*/ 1572567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111388" y="1572567"/>
                  </a:moveTo>
                  <a:cubicBezTo>
                    <a:pt x="416064" y="634869"/>
                    <a:pt x="1289887" y="0"/>
                    <a:pt x="2275840" y="0"/>
                  </a:cubicBezTo>
                  <a:lnTo>
                    <a:pt x="2275840" y="2275840"/>
                  </a:lnTo>
                  <a:lnTo>
                    <a:pt x="111388" y="1572567"/>
                  </a:lnTo>
                  <a:close/>
                </a:path>
              </a:pathLst>
            </a:custGeom>
            <a:solidFill>
              <a:srgbClr val="6767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017" tIns="755819" rIns="2405803" bIns="2863681" numCol="1" spcCol="1270" anchor="ctr" anchorCtr="0">
              <a:noAutofit/>
            </a:bodyPr>
            <a:lstStyle/>
            <a:p>
              <a:pPr marL="0" lvl="0" indent="0" algn="ctr" defTabSz="2178050">
                <a:lnSpc>
                  <a:spcPct val="90000"/>
                </a:lnSpc>
                <a:spcBef>
                  <a:spcPct val="0"/>
                </a:spcBef>
                <a:spcAft>
                  <a:spcPct val="35000"/>
                </a:spcAft>
                <a:buNone/>
              </a:pPr>
              <a:endParaRPr lang="en-US" sz="4900" kern="1200" dirty="0"/>
            </a:p>
          </p:txBody>
        </p:sp>
        <p:sp>
          <p:nvSpPr>
            <p:cNvPr id="5" name="TextBox 4">
              <a:extLst>
                <a:ext uri="{FF2B5EF4-FFF2-40B4-BE49-F238E27FC236}">
                  <a16:creationId xmlns:a16="http://schemas.microsoft.com/office/drawing/2014/main" id="{34637AAE-87F4-B01A-99BB-DA10DA7035A4}"/>
                </a:ext>
              </a:extLst>
            </p:cNvPr>
            <p:cNvSpPr txBox="1"/>
            <p:nvPr/>
          </p:nvSpPr>
          <p:spPr>
            <a:xfrm rot="17328807">
              <a:off x="3835321" y="2335794"/>
              <a:ext cx="1573618" cy="923330"/>
            </a:xfrm>
            <a:prstGeom prst="rect">
              <a:avLst/>
            </a:prstGeom>
            <a:noFill/>
          </p:spPr>
          <p:txBody>
            <a:bodyPr wrap="square" rtlCol="0">
              <a:spAutoFit/>
            </a:bodyPr>
            <a:lstStyle/>
            <a:p>
              <a:pPr algn="ctr"/>
              <a:r>
                <a:rPr lang="en-US" dirty="0">
                  <a:solidFill>
                    <a:schemeClr val="bg1"/>
                  </a:solidFill>
                  <a:latin typeface="Tw Cen MT" panose="020B0602020104020603" pitchFamily="34" charset="77"/>
                </a:rPr>
                <a:t>Evaluating Learning Outcomes</a:t>
              </a:r>
            </a:p>
          </p:txBody>
        </p:sp>
      </p:grpSp>
      <p:grpSp>
        <p:nvGrpSpPr>
          <p:cNvPr id="6" name="Group 5">
            <a:extLst>
              <a:ext uri="{FF2B5EF4-FFF2-40B4-BE49-F238E27FC236}">
                <a16:creationId xmlns:a16="http://schemas.microsoft.com/office/drawing/2014/main" id="{955455BB-20F9-8635-2641-159D3AD36806}"/>
              </a:ext>
            </a:extLst>
          </p:cNvPr>
          <p:cNvGrpSpPr/>
          <p:nvPr/>
        </p:nvGrpSpPr>
        <p:grpSpPr>
          <a:xfrm>
            <a:off x="3820160" y="1557673"/>
            <a:ext cx="4551680" cy="4551680"/>
            <a:chOff x="3485324" y="915557"/>
            <a:chExt cx="4551680" cy="4551680"/>
          </a:xfrm>
        </p:grpSpPr>
        <p:sp>
          <p:nvSpPr>
            <p:cNvPr id="7" name="Freeform 6">
              <a:extLst>
                <a:ext uri="{FF2B5EF4-FFF2-40B4-BE49-F238E27FC236}">
                  <a16:creationId xmlns:a16="http://schemas.microsoft.com/office/drawing/2014/main" id="{C6813557-7625-301B-5513-D421C0C1CC0A}"/>
                </a:ext>
              </a:extLst>
            </p:cNvPr>
            <p:cNvSpPr/>
            <p:nvPr/>
          </p:nvSpPr>
          <p:spPr>
            <a:xfrm rot="19412406">
              <a:off x="3485324" y="915557"/>
              <a:ext cx="4551680" cy="4551680"/>
            </a:xfrm>
            <a:custGeom>
              <a:avLst/>
              <a:gdLst>
                <a:gd name="connsiteX0" fmla="*/ 938135 w 4551680"/>
                <a:gd name="connsiteY0" fmla="*/ 4117033 h 4551680"/>
                <a:gd name="connsiteX1" fmla="*/ 111388 w 4551680"/>
                <a:gd name="connsiteY1" fmla="*/ 1572567 h 4551680"/>
                <a:gd name="connsiteX2" fmla="*/ 2275840 w 4551680"/>
                <a:gd name="connsiteY2" fmla="*/ 2275840 h 4551680"/>
                <a:gd name="connsiteX3" fmla="*/ 938135 w 4551680"/>
                <a:gd name="connsiteY3" fmla="*/ 4117033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938135" y="4117033"/>
                  </a:moveTo>
                  <a:cubicBezTo>
                    <a:pt x="140482" y="3537504"/>
                    <a:pt x="-193289" y="2510264"/>
                    <a:pt x="111388" y="1572567"/>
                  </a:cubicBezTo>
                  <a:lnTo>
                    <a:pt x="2275840" y="2275840"/>
                  </a:lnTo>
                  <a:lnTo>
                    <a:pt x="938135" y="4117033"/>
                  </a:lnTo>
                  <a:close/>
                </a:path>
              </a:pathLst>
            </a:custGeom>
            <a:solidFill>
              <a:srgbClr val="F25F5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1357" tIns="2113703" rIns="3034877" bIns="1403859" numCol="1" spcCol="1270" anchor="ctr" anchorCtr="0">
              <a:noAutofit/>
            </a:bodyPr>
            <a:lstStyle/>
            <a:p>
              <a:pPr marL="0" lvl="0" indent="0" algn="ctr" defTabSz="1911350">
                <a:lnSpc>
                  <a:spcPct val="90000"/>
                </a:lnSpc>
                <a:spcBef>
                  <a:spcPct val="0"/>
                </a:spcBef>
                <a:spcAft>
                  <a:spcPct val="35000"/>
                </a:spcAft>
                <a:buNone/>
              </a:pPr>
              <a:endParaRPr lang="en-US" sz="4300" kern="1200"/>
            </a:p>
          </p:txBody>
        </p:sp>
        <p:sp>
          <p:nvSpPr>
            <p:cNvPr id="8" name="TextBox 7">
              <a:extLst>
                <a:ext uri="{FF2B5EF4-FFF2-40B4-BE49-F238E27FC236}">
                  <a16:creationId xmlns:a16="http://schemas.microsoft.com/office/drawing/2014/main" id="{F17C4FE9-14BB-0A50-7DBC-38E0E255AAA5}"/>
                </a:ext>
              </a:extLst>
            </p:cNvPr>
            <p:cNvSpPr txBox="1"/>
            <p:nvPr/>
          </p:nvSpPr>
          <p:spPr>
            <a:xfrm rot="2716707">
              <a:off x="4343019" y="3715273"/>
              <a:ext cx="1573618" cy="923330"/>
            </a:xfrm>
            <a:prstGeom prst="rect">
              <a:avLst/>
            </a:prstGeom>
            <a:noFill/>
          </p:spPr>
          <p:txBody>
            <a:bodyPr wrap="square" rtlCol="0">
              <a:spAutoFit/>
            </a:bodyPr>
            <a:lstStyle/>
            <a:p>
              <a:pPr algn="ctr"/>
              <a:r>
                <a:rPr lang="en-US" dirty="0">
                  <a:latin typeface="Tw Cen MT" panose="020B0602020104020603" pitchFamily="34" charset="77"/>
                </a:rPr>
                <a:t>Implementing Learning Strategies</a:t>
              </a:r>
            </a:p>
          </p:txBody>
        </p:sp>
      </p:grpSp>
      <p:grpSp>
        <p:nvGrpSpPr>
          <p:cNvPr id="9" name="Group 8">
            <a:extLst>
              <a:ext uri="{FF2B5EF4-FFF2-40B4-BE49-F238E27FC236}">
                <a16:creationId xmlns:a16="http://schemas.microsoft.com/office/drawing/2014/main" id="{3411D2B7-1918-D041-1BE6-AC0A4FDE7544}"/>
              </a:ext>
            </a:extLst>
          </p:cNvPr>
          <p:cNvGrpSpPr/>
          <p:nvPr/>
        </p:nvGrpSpPr>
        <p:grpSpPr>
          <a:xfrm>
            <a:off x="3820160" y="1557673"/>
            <a:ext cx="4551680" cy="4551680"/>
            <a:chOff x="3485324" y="915557"/>
            <a:chExt cx="4551680" cy="4551680"/>
          </a:xfrm>
        </p:grpSpPr>
        <p:sp>
          <p:nvSpPr>
            <p:cNvPr id="10" name="Freeform 9">
              <a:extLst>
                <a:ext uri="{FF2B5EF4-FFF2-40B4-BE49-F238E27FC236}">
                  <a16:creationId xmlns:a16="http://schemas.microsoft.com/office/drawing/2014/main" id="{0D37112B-3E4F-3272-926E-6EEB0D0FB825}"/>
                </a:ext>
              </a:extLst>
            </p:cNvPr>
            <p:cNvSpPr/>
            <p:nvPr/>
          </p:nvSpPr>
          <p:spPr>
            <a:xfrm rot="19412406">
              <a:off x="3485324" y="915557"/>
              <a:ext cx="4551680" cy="4551680"/>
            </a:xfrm>
            <a:custGeom>
              <a:avLst/>
              <a:gdLst>
                <a:gd name="connsiteX0" fmla="*/ 2275840 w 4551680"/>
                <a:gd name="connsiteY0" fmla="*/ 0 h 4551680"/>
                <a:gd name="connsiteX1" fmla="*/ 4440292 w 4551680"/>
                <a:gd name="connsiteY1" fmla="*/ 1572567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261794" y="0"/>
                    <a:pt x="4135616" y="634869"/>
                    <a:pt x="4440292" y="1572567"/>
                  </a:cubicBezTo>
                  <a:lnTo>
                    <a:pt x="2275840" y="2275840"/>
                  </a:lnTo>
                  <a:lnTo>
                    <a:pt x="2275840" y="0"/>
                  </a:lnTo>
                  <a:close/>
                </a:path>
              </a:pathLst>
            </a:custGeom>
            <a:solidFill>
              <a:srgbClr val="81CBC1"/>
            </a:solidFill>
            <a:ln>
              <a:noFill/>
            </a:ln>
            <a:effectLst>
              <a:outerShdw blurRad="215900" dist="38100" dir="5400000" sx="101000" sy="101000" algn="ctr" rotWithShape="0">
                <a:schemeClr val="tx1">
                  <a:alpha val="40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5508" tIns="742273" rIns="736312" bIns="2877227" numCol="1" spcCol="1270" anchor="ctr" anchorCtr="0">
              <a:noAutofit/>
            </a:bodyPr>
            <a:lstStyle/>
            <a:p>
              <a:pPr marL="0" lvl="0" indent="0" algn="ctr" defTabSz="2178050">
                <a:lnSpc>
                  <a:spcPct val="90000"/>
                </a:lnSpc>
                <a:spcBef>
                  <a:spcPct val="0"/>
                </a:spcBef>
                <a:spcAft>
                  <a:spcPct val="35000"/>
                </a:spcAft>
                <a:buNone/>
              </a:pPr>
              <a:endParaRPr lang="en-US" sz="4900" kern="1200"/>
            </a:p>
          </p:txBody>
        </p:sp>
        <p:sp>
          <p:nvSpPr>
            <p:cNvPr id="11" name="TextBox 10">
              <a:extLst>
                <a:ext uri="{FF2B5EF4-FFF2-40B4-BE49-F238E27FC236}">
                  <a16:creationId xmlns:a16="http://schemas.microsoft.com/office/drawing/2014/main" id="{C1C77A2F-9762-5111-78BE-AF54972F15E9}"/>
                </a:ext>
              </a:extLst>
            </p:cNvPr>
            <p:cNvSpPr txBox="1"/>
            <p:nvPr/>
          </p:nvSpPr>
          <p:spPr>
            <a:xfrm>
              <a:off x="4962791" y="1596774"/>
              <a:ext cx="1573618" cy="923330"/>
            </a:xfrm>
            <a:prstGeom prst="rect">
              <a:avLst/>
            </a:prstGeom>
            <a:noFill/>
          </p:spPr>
          <p:txBody>
            <a:bodyPr wrap="square" rtlCol="0">
              <a:spAutoFit/>
            </a:bodyPr>
            <a:lstStyle/>
            <a:p>
              <a:pPr algn="ctr"/>
              <a:r>
                <a:rPr lang="en-US" dirty="0">
                  <a:latin typeface="Tw Cen MT" panose="020B0602020104020603" pitchFamily="34" charset="77"/>
                </a:rPr>
                <a:t>Diagnosing Learning Needs</a:t>
              </a:r>
            </a:p>
          </p:txBody>
        </p:sp>
      </p:grpSp>
      <p:grpSp>
        <p:nvGrpSpPr>
          <p:cNvPr id="12" name="Group 11">
            <a:extLst>
              <a:ext uri="{FF2B5EF4-FFF2-40B4-BE49-F238E27FC236}">
                <a16:creationId xmlns:a16="http://schemas.microsoft.com/office/drawing/2014/main" id="{D332E8E6-68D5-CB91-2753-F56A11C9B999}"/>
              </a:ext>
            </a:extLst>
          </p:cNvPr>
          <p:cNvGrpSpPr/>
          <p:nvPr/>
        </p:nvGrpSpPr>
        <p:grpSpPr>
          <a:xfrm>
            <a:off x="3820160" y="1557673"/>
            <a:ext cx="4551680" cy="4551680"/>
            <a:chOff x="3485324" y="915557"/>
            <a:chExt cx="4551680" cy="4551680"/>
          </a:xfrm>
        </p:grpSpPr>
        <p:sp>
          <p:nvSpPr>
            <p:cNvPr id="13" name="Freeform 12">
              <a:extLst>
                <a:ext uri="{FF2B5EF4-FFF2-40B4-BE49-F238E27FC236}">
                  <a16:creationId xmlns:a16="http://schemas.microsoft.com/office/drawing/2014/main" id="{01B86A65-72EA-0D91-438C-130239D3E2AC}"/>
                </a:ext>
              </a:extLst>
            </p:cNvPr>
            <p:cNvSpPr/>
            <p:nvPr/>
          </p:nvSpPr>
          <p:spPr>
            <a:xfrm rot="19412406">
              <a:off x="3485324" y="915557"/>
              <a:ext cx="4551680" cy="4551680"/>
            </a:xfrm>
            <a:custGeom>
              <a:avLst/>
              <a:gdLst>
                <a:gd name="connsiteX0" fmla="*/ 4440292 w 4551680"/>
                <a:gd name="connsiteY0" fmla="*/ 1572567 h 4551680"/>
                <a:gd name="connsiteX1" fmla="*/ 3613545 w 4551680"/>
                <a:gd name="connsiteY1" fmla="*/ 4117033 h 4551680"/>
                <a:gd name="connsiteX2" fmla="*/ 2275840 w 4551680"/>
                <a:gd name="connsiteY2" fmla="*/ 2275840 h 4551680"/>
                <a:gd name="connsiteX3" fmla="*/ 4440292 w 4551680"/>
                <a:gd name="connsiteY3" fmla="*/ 1572567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440292" y="1572567"/>
                  </a:moveTo>
                  <a:cubicBezTo>
                    <a:pt x="4744968" y="2510265"/>
                    <a:pt x="4411198" y="3537504"/>
                    <a:pt x="3613545" y="4117033"/>
                  </a:cubicBezTo>
                  <a:lnTo>
                    <a:pt x="2275840" y="2275840"/>
                  </a:lnTo>
                  <a:lnTo>
                    <a:pt x="4440292" y="1572567"/>
                  </a:lnTo>
                  <a:close/>
                </a:path>
              </a:pathLst>
            </a:custGeom>
            <a:solidFill>
              <a:srgbClr val="247B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7398" tIns="2141643" rIns="304716" bIns="1431799"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14" name="TextBox 13">
              <a:extLst>
                <a:ext uri="{FF2B5EF4-FFF2-40B4-BE49-F238E27FC236}">
                  <a16:creationId xmlns:a16="http://schemas.microsoft.com/office/drawing/2014/main" id="{606EE1CC-0662-2333-987B-DB23A38CB1FB}"/>
                </a:ext>
              </a:extLst>
            </p:cNvPr>
            <p:cNvSpPr txBox="1"/>
            <p:nvPr/>
          </p:nvSpPr>
          <p:spPr>
            <a:xfrm rot="4189763">
              <a:off x="6268400" y="2429481"/>
              <a:ext cx="1573618" cy="646331"/>
            </a:xfrm>
            <a:prstGeom prst="rect">
              <a:avLst/>
            </a:prstGeom>
            <a:noFill/>
          </p:spPr>
          <p:txBody>
            <a:bodyPr wrap="square" rtlCol="0">
              <a:spAutoFit/>
            </a:bodyPr>
            <a:lstStyle/>
            <a:p>
              <a:pPr algn="ctr"/>
              <a:r>
                <a:rPr lang="en-US" dirty="0">
                  <a:solidFill>
                    <a:schemeClr val="bg1"/>
                  </a:solidFill>
                  <a:latin typeface="Tw Cen MT" panose="020B0602020104020603" pitchFamily="34" charset="77"/>
                </a:rPr>
                <a:t>Developing Learning Goals</a:t>
              </a:r>
            </a:p>
          </p:txBody>
        </p:sp>
      </p:grpSp>
      <p:grpSp>
        <p:nvGrpSpPr>
          <p:cNvPr id="15" name="Group 14">
            <a:extLst>
              <a:ext uri="{FF2B5EF4-FFF2-40B4-BE49-F238E27FC236}">
                <a16:creationId xmlns:a16="http://schemas.microsoft.com/office/drawing/2014/main" id="{F887C7B3-8FC3-27D6-48CB-14933CE117EA}"/>
              </a:ext>
            </a:extLst>
          </p:cNvPr>
          <p:cNvGrpSpPr/>
          <p:nvPr/>
        </p:nvGrpSpPr>
        <p:grpSpPr>
          <a:xfrm>
            <a:off x="3820160" y="1557673"/>
            <a:ext cx="4551680" cy="4551680"/>
            <a:chOff x="3485324" y="915557"/>
            <a:chExt cx="4551680" cy="4551680"/>
          </a:xfrm>
        </p:grpSpPr>
        <p:sp>
          <p:nvSpPr>
            <p:cNvPr id="16" name="Freeform 15">
              <a:extLst>
                <a:ext uri="{FF2B5EF4-FFF2-40B4-BE49-F238E27FC236}">
                  <a16:creationId xmlns:a16="http://schemas.microsoft.com/office/drawing/2014/main" id="{640A2F60-EFB1-6BF6-991A-B0B86A72AC06}"/>
                </a:ext>
              </a:extLst>
            </p:cNvPr>
            <p:cNvSpPr/>
            <p:nvPr/>
          </p:nvSpPr>
          <p:spPr>
            <a:xfrm rot="19412406">
              <a:off x="3485324" y="915557"/>
              <a:ext cx="4551680" cy="4551680"/>
            </a:xfrm>
            <a:custGeom>
              <a:avLst/>
              <a:gdLst>
                <a:gd name="connsiteX0" fmla="*/ 3613545 w 4551680"/>
                <a:gd name="connsiteY0" fmla="*/ 4117033 h 4551680"/>
                <a:gd name="connsiteX1" fmla="*/ 938135 w 4551680"/>
                <a:gd name="connsiteY1" fmla="*/ 4117033 h 4551680"/>
                <a:gd name="connsiteX2" fmla="*/ 2275840 w 4551680"/>
                <a:gd name="connsiteY2" fmla="*/ 2275840 h 4551680"/>
                <a:gd name="connsiteX3" fmla="*/ 3613545 w 4551680"/>
                <a:gd name="connsiteY3" fmla="*/ 4117033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3613545" y="4117033"/>
                  </a:moveTo>
                  <a:cubicBezTo>
                    <a:pt x="2815892" y="4696562"/>
                    <a:pt x="1735788" y="4696562"/>
                    <a:pt x="938135" y="4117033"/>
                  </a:cubicBezTo>
                  <a:lnTo>
                    <a:pt x="2275840" y="2275840"/>
                  </a:lnTo>
                  <a:lnTo>
                    <a:pt x="3613545" y="4117033"/>
                  </a:lnTo>
                  <a:close/>
                </a:path>
              </a:pathLst>
            </a:custGeom>
            <a:solidFill>
              <a:srgbClr val="FFE0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6700" tIns="3487420" rIns="1536700" bIns="236220" numCol="1" spcCol="1270" anchor="ctr" anchorCtr="0">
              <a:noAutofit/>
            </a:bodyPr>
            <a:lstStyle/>
            <a:p>
              <a:pPr marL="0" lvl="0" indent="0" algn="ctr" defTabSz="2578100">
                <a:lnSpc>
                  <a:spcPct val="90000"/>
                </a:lnSpc>
                <a:spcBef>
                  <a:spcPct val="0"/>
                </a:spcBef>
                <a:spcAft>
                  <a:spcPct val="35000"/>
                </a:spcAft>
                <a:buNone/>
              </a:pPr>
              <a:endParaRPr lang="en-US" sz="5800" kern="1200"/>
            </a:p>
          </p:txBody>
        </p:sp>
        <p:sp>
          <p:nvSpPr>
            <p:cNvPr id="17" name="TextBox 16">
              <a:extLst>
                <a:ext uri="{FF2B5EF4-FFF2-40B4-BE49-F238E27FC236}">
                  <a16:creationId xmlns:a16="http://schemas.microsoft.com/office/drawing/2014/main" id="{378DC99E-14C0-3CE9-0C86-E1AA3686DFC6}"/>
                </a:ext>
              </a:extLst>
            </p:cNvPr>
            <p:cNvSpPr txBox="1"/>
            <p:nvPr/>
          </p:nvSpPr>
          <p:spPr>
            <a:xfrm rot="19261343">
              <a:off x="5669837" y="3851978"/>
              <a:ext cx="1573618" cy="646331"/>
            </a:xfrm>
            <a:prstGeom prst="rect">
              <a:avLst/>
            </a:prstGeom>
            <a:noFill/>
          </p:spPr>
          <p:txBody>
            <a:bodyPr wrap="square" rtlCol="0">
              <a:spAutoFit/>
            </a:bodyPr>
            <a:lstStyle/>
            <a:p>
              <a:pPr algn="ctr"/>
              <a:r>
                <a:rPr lang="en-US" dirty="0">
                  <a:latin typeface="Tw Cen MT" panose="020B0602020104020603" pitchFamily="34" charset="77"/>
                </a:rPr>
                <a:t>Identifying Resources</a:t>
              </a:r>
            </a:p>
          </p:txBody>
        </p:sp>
      </p:grpSp>
      <p:grpSp>
        <p:nvGrpSpPr>
          <p:cNvPr id="18" name="Group 17">
            <a:extLst>
              <a:ext uri="{FF2B5EF4-FFF2-40B4-BE49-F238E27FC236}">
                <a16:creationId xmlns:a16="http://schemas.microsoft.com/office/drawing/2014/main" id="{6DDBF77B-7234-C705-8199-8D3238D51F85}"/>
              </a:ext>
            </a:extLst>
          </p:cNvPr>
          <p:cNvGrpSpPr/>
          <p:nvPr/>
        </p:nvGrpSpPr>
        <p:grpSpPr>
          <a:xfrm rot="332482">
            <a:off x="4045662" y="1829542"/>
            <a:ext cx="4024475" cy="4024475"/>
            <a:chOff x="3671777" y="1174898"/>
            <a:chExt cx="4024475" cy="4024475"/>
          </a:xfrm>
        </p:grpSpPr>
        <p:sp>
          <p:nvSpPr>
            <p:cNvPr id="19" name="Oval 18">
              <a:extLst>
                <a:ext uri="{FF2B5EF4-FFF2-40B4-BE49-F238E27FC236}">
                  <a16:creationId xmlns:a16="http://schemas.microsoft.com/office/drawing/2014/main" id="{112FBEAF-2192-693E-11F7-AD581085FEA3}"/>
                </a:ext>
              </a:extLst>
            </p:cNvPr>
            <p:cNvSpPr/>
            <p:nvPr/>
          </p:nvSpPr>
          <p:spPr>
            <a:xfrm>
              <a:off x="4098941" y="1538124"/>
              <a:ext cx="3301319" cy="3301319"/>
            </a:xfrm>
            <a:prstGeom prst="ellipse">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w Cen MT" panose="020B0602020104020603" pitchFamily="34" charset="77"/>
              </a:endParaRPr>
            </a:p>
          </p:txBody>
        </p:sp>
        <p:pic>
          <p:nvPicPr>
            <p:cNvPr id="20" name="Graphic 19" descr="Circles with arrows outline">
              <a:extLst>
                <a:ext uri="{FF2B5EF4-FFF2-40B4-BE49-F238E27FC236}">
                  <a16:creationId xmlns:a16="http://schemas.microsoft.com/office/drawing/2014/main" id="{70EB9A4D-4AA8-29C0-76A7-C6FC1BBF74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1777" y="1174898"/>
              <a:ext cx="4024475" cy="4024475"/>
            </a:xfrm>
            <a:prstGeom prst="rect">
              <a:avLst/>
            </a:prstGeom>
          </p:spPr>
        </p:pic>
        <p:sp>
          <p:nvSpPr>
            <p:cNvPr id="21" name="TextBox 20">
              <a:extLst>
                <a:ext uri="{FF2B5EF4-FFF2-40B4-BE49-F238E27FC236}">
                  <a16:creationId xmlns:a16="http://schemas.microsoft.com/office/drawing/2014/main" id="{3601F426-5E3A-43A3-6982-F51BE37291BD}"/>
                </a:ext>
              </a:extLst>
            </p:cNvPr>
            <p:cNvSpPr txBox="1"/>
            <p:nvPr/>
          </p:nvSpPr>
          <p:spPr>
            <a:xfrm rot="21267518">
              <a:off x="4911381" y="2771636"/>
              <a:ext cx="1545265" cy="830997"/>
            </a:xfrm>
            <a:prstGeom prst="rect">
              <a:avLst/>
            </a:prstGeom>
            <a:noFill/>
          </p:spPr>
          <p:txBody>
            <a:bodyPr wrap="square" rtlCol="0">
              <a:spAutoFit/>
            </a:bodyPr>
            <a:lstStyle/>
            <a:p>
              <a:pPr algn="ctr"/>
              <a:r>
                <a:rPr lang="en-US" sz="1600" dirty="0">
                  <a:solidFill>
                    <a:schemeClr val="tx1"/>
                  </a:solidFill>
                  <a:latin typeface="Tw Cen MT" panose="020B0602020104020603" pitchFamily="34" charset="77"/>
                </a:rPr>
                <a:t>Self-Directed Learning Process</a:t>
              </a:r>
            </a:p>
            <a:p>
              <a:pPr algn="ctr"/>
              <a:r>
                <a:rPr lang="en-US" sz="1600" dirty="0">
                  <a:solidFill>
                    <a:schemeClr val="tx1"/>
                  </a:solidFill>
                  <a:latin typeface="Tw Cen MT" panose="020B0602020104020603" pitchFamily="34" charset="77"/>
                </a:rPr>
                <a:t>(Knowles, 1975)</a:t>
              </a:r>
              <a:endParaRPr lang="en-US" sz="1600" dirty="0"/>
            </a:p>
          </p:txBody>
        </p:sp>
      </p:grpSp>
    </p:spTree>
    <p:extLst>
      <p:ext uri="{BB962C8B-B14F-4D97-AF65-F5344CB8AC3E}">
        <p14:creationId xmlns:p14="http://schemas.microsoft.com/office/powerpoint/2010/main" val="258051742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65 3.7037E-6 L 0 -0.15649 " pathEditMode="relative" rAng="0" ptsTypes="AA">
                                      <p:cBhvr>
                                        <p:cTn id="6" dur="2000" fill="hold"/>
                                        <p:tgtEl>
                                          <p:spTgt spid="9"/>
                                        </p:tgtEl>
                                        <p:attrNameLst>
                                          <p:attrName>ppt_x</p:attrName>
                                          <p:attrName>ppt_y</p:attrName>
                                        </p:attrNameLst>
                                      </p:cBhvr>
                                      <p:rCtr x="-39" y="-782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3.7037E-6 L 0.08346 -0.06111 " pathEditMode="relative" rAng="0" ptsTypes="AA">
                                      <p:cBhvr>
                                        <p:cTn id="10" dur="2000" fill="hold"/>
                                        <p:tgtEl>
                                          <p:spTgt spid="12"/>
                                        </p:tgtEl>
                                        <p:attrNameLst>
                                          <p:attrName>ppt_x</p:attrName>
                                          <p:attrName>ppt_y</p:attrName>
                                        </p:attrNameLst>
                                      </p:cBhvr>
                                      <p:rCtr x="4167" y="-305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 3.7037E-6 L 0.04844 0.14259 " pathEditMode="relative" rAng="0" ptsTypes="AA">
                                      <p:cBhvr>
                                        <p:cTn id="14" dur="2000" fill="hold"/>
                                        <p:tgtEl>
                                          <p:spTgt spid="15"/>
                                        </p:tgtEl>
                                        <p:attrNameLst>
                                          <p:attrName>ppt_x</p:attrName>
                                          <p:attrName>ppt_y</p:attrName>
                                        </p:attrNameLst>
                                      </p:cBhvr>
                                      <p:rCtr x="2422" y="713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3.7037E-6 L -0.05781 0.13588 " pathEditMode="relative" rAng="0" ptsTypes="AA">
                                      <p:cBhvr>
                                        <p:cTn id="18" dur="2000" fill="hold"/>
                                        <p:tgtEl>
                                          <p:spTgt spid="6"/>
                                        </p:tgtEl>
                                        <p:attrNameLst>
                                          <p:attrName>ppt_x</p:attrName>
                                          <p:attrName>ppt_y</p:attrName>
                                        </p:attrNameLst>
                                      </p:cBhvr>
                                      <p:rCtr x="-2891" y="678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 3.7037E-6 L -0.09401 -0.06111 " pathEditMode="relative" rAng="0" ptsTypes="AA">
                                      <p:cBhvr>
                                        <p:cTn id="22" dur="2000" fill="hold"/>
                                        <p:tgtEl>
                                          <p:spTgt spid="3"/>
                                        </p:tgtEl>
                                        <p:attrNameLst>
                                          <p:attrName>ppt_x</p:attrName>
                                          <p:attrName>ppt_y</p:attrName>
                                        </p:attrNameLst>
                                      </p:cBhvr>
                                      <p:rCtr x="-4701"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0" y="15695"/>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0" y="6141"/>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0" y="-6144"/>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a:grpSpLocks noGrp="1" noUngrp="1" noRot="1" noMove="1" noResize="1"/>
          </p:cNvGrpSpPr>
          <p:nvPr/>
        </p:nvGrpSpPr>
        <p:grpSpPr>
          <a:xfrm>
            <a:off x="0" y="-6144"/>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a:spLocks noGrp="1" noRot="1" noMove="1" noResize="1" noEditPoints="1" noAdjustHandles="1" noChangeArrowheads="1" noChangeShapeType="1"/>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a:spLocks noGrp="1" noRot="1" noMove="1" noResize="1" noEditPoints="1" noAdjustHandles="1" noChangeArrowheads="1" noChangeShapeType="1"/>
            </p:cNvSpPr>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11116105" y="15696"/>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11116102" y="1"/>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11116104" y="3"/>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1116102" y="0"/>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sp>
        <p:nvSpPr>
          <p:cNvPr id="21" name="TextBox 20">
            <a:extLst>
              <a:ext uri="{FF2B5EF4-FFF2-40B4-BE49-F238E27FC236}">
                <a16:creationId xmlns:a16="http://schemas.microsoft.com/office/drawing/2014/main" id="{657B9972-31CE-2274-8C3D-063366F3D6A6}"/>
              </a:ext>
            </a:extLst>
          </p:cNvPr>
          <p:cNvSpPr txBox="1"/>
          <p:nvPr/>
        </p:nvSpPr>
        <p:spPr>
          <a:xfrm>
            <a:off x="1936845" y="168837"/>
            <a:ext cx="8318310" cy="646331"/>
          </a:xfrm>
          <a:prstGeom prst="rect">
            <a:avLst/>
          </a:prstGeom>
          <a:noFill/>
        </p:spPr>
        <p:txBody>
          <a:bodyPr wrap="square" rtlCol="0">
            <a:spAutoFit/>
          </a:bodyPr>
          <a:lstStyle/>
          <a:p>
            <a:pPr algn="ctr"/>
            <a:r>
              <a:rPr lang="en-US" sz="3600" dirty="0">
                <a:latin typeface="Tw Cen MT" panose="020B0602020104020603" pitchFamily="34" charset="77"/>
              </a:rPr>
              <a:t>SRSSDL Instrument</a:t>
            </a:r>
          </a:p>
        </p:txBody>
      </p:sp>
      <p:sp>
        <p:nvSpPr>
          <p:cNvPr id="6" name="Rounded Rectangle 5">
            <a:extLst>
              <a:ext uri="{FF2B5EF4-FFF2-40B4-BE49-F238E27FC236}">
                <a16:creationId xmlns:a16="http://schemas.microsoft.com/office/drawing/2014/main" id="{9DE21865-041B-8EF9-1167-8587EBCDCF75}"/>
              </a:ext>
            </a:extLst>
          </p:cNvPr>
          <p:cNvSpPr/>
          <p:nvPr/>
        </p:nvSpPr>
        <p:spPr>
          <a:xfrm>
            <a:off x="1408076" y="1124056"/>
            <a:ext cx="5892358" cy="1513159"/>
          </a:xfrm>
          <a:prstGeom prst="roundRect">
            <a:avLst>
              <a:gd name="adj" fmla="val 6746"/>
            </a:avLst>
          </a:prstGeom>
          <a:solidFill>
            <a:schemeClr val="bg1"/>
          </a:solidFill>
          <a:ln w="38100">
            <a:solidFill>
              <a:srgbClr val="F25F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w Cen MT" panose="020B0602020104020603" pitchFamily="34" charset="77"/>
              </a:rPr>
              <a:t>Self-Rating Scale of Self-Directed Learning (SRSSDL) consists of 60 questions separated into 5 sections. Originally developed for higher education, and adapted to use in the healthcare sector.</a:t>
            </a:r>
          </a:p>
        </p:txBody>
      </p:sp>
      <p:sp>
        <p:nvSpPr>
          <p:cNvPr id="7" name="TextBox 6">
            <a:extLst>
              <a:ext uri="{FF2B5EF4-FFF2-40B4-BE49-F238E27FC236}">
                <a16:creationId xmlns:a16="http://schemas.microsoft.com/office/drawing/2014/main" id="{5990109F-9979-C1F8-0B85-207111B73E84}"/>
              </a:ext>
            </a:extLst>
          </p:cNvPr>
          <p:cNvSpPr txBox="1"/>
          <p:nvPr/>
        </p:nvSpPr>
        <p:spPr>
          <a:xfrm>
            <a:off x="5202384" y="2399917"/>
            <a:ext cx="2088107" cy="215444"/>
          </a:xfrm>
          <a:prstGeom prst="rect">
            <a:avLst/>
          </a:prstGeom>
          <a:noFill/>
        </p:spPr>
        <p:txBody>
          <a:bodyPr wrap="square" rtlCol="0">
            <a:spAutoFit/>
          </a:bodyPr>
          <a:lstStyle/>
          <a:p>
            <a:r>
              <a:rPr lang="en-US" sz="800" dirty="0">
                <a:latin typeface="Tw Cen MT" panose="020B0602020104020603" pitchFamily="34" charset="77"/>
              </a:rPr>
              <a:t>(Williamson, 2005) (Williamson et al., 2017)</a:t>
            </a:r>
          </a:p>
        </p:txBody>
      </p:sp>
      <p:grpSp>
        <p:nvGrpSpPr>
          <p:cNvPr id="8" name="Group 7">
            <a:extLst>
              <a:ext uri="{FF2B5EF4-FFF2-40B4-BE49-F238E27FC236}">
                <a16:creationId xmlns:a16="http://schemas.microsoft.com/office/drawing/2014/main" id="{3C36B664-1396-BB27-168E-8B028E769B9A}"/>
              </a:ext>
            </a:extLst>
          </p:cNvPr>
          <p:cNvGrpSpPr/>
          <p:nvPr/>
        </p:nvGrpSpPr>
        <p:grpSpPr>
          <a:xfrm rot="4262606">
            <a:off x="8317946" y="803909"/>
            <a:ext cx="2100613" cy="2100613"/>
            <a:chOff x="3485324" y="915557"/>
            <a:chExt cx="4551680" cy="4551680"/>
          </a:xfrm>
        </p:grpSpPr>
        <p:sp>
          <p:nvSpPr>
            <p:cNvPr id="9" name="Freeform 8">
              <a:extLst>
                <a:ext uri="{FF2B5EF4-FFF2-40B4-BE49-F238E27FC236}">
                  <a16:creationId xmlns:a16="http://schemas.microsoft.com/office/drawing/2014/main" id="{14D1B39C-8A39-E968-F68F-46C749A6D99B}"/>
                </a:ext>
              </a:extLst>
            </p:cNvPr>
            <p:cNvSpPr/>
            <p:nvPr/>
          </p:nvSpPr>
          <p:spPr>
            <a:xfrm rot="19412406">
              <a:off x="3485324" y="915557"/>
              <a:ext cx="4551680" cy="4551680"/>
            </a:xfrm>
            <a:custGeom>
              <a:avLst/>
              <a:gdLst>
                <a:gd name="connsiteX0" fmla="*/ 111388 w 4551680"/>
                <a:gd name="connsiteY0" fmla="*/ 1572567 h 4551680"/>
                <a:gd name="connsiteX1" fmla="*/ 2275840 w 4551680"/>
                <a:gd name="connsiteY1" fmla="*/ 0 h 4551680"/>
                <a:gd name="connsiteX2" fmla="*/ 2275840 w 4551680"/>
                <a:gd name="connsiteY2" fmla="*/ 2275840 h 4551680"/>
                <a:gd name="connsiteX3" fmla="*/ 111388 w 4551680"/>
                <a:gd name="connsiteY3" fmla="*/ 1572567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111388" y="1572567"/>
                  </a:moveTo>
                  <a:cubicBezTo>
                    <a:pt x="416064" y="634869"/>
                    <a:pt x="1289887" y="0"/>
                    <a:pt x="2275840" y="0"/>
                  </a:cubicBezTo>
                  <a:lnTo>
                    <a:pt x="2275840" y="2275840"/>
                  </a:lnTo>
                  <a:lnTo>
                    <a:pt x="111388" y="1572567"/>
                  </a:lnTo>
                  <a:close/>
                </a:path>
              </a:pathLst>
            </a:custGeom>
            <a:solidFill>
              <a:srgbClr val="6767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017" tIns="755819" rIns="2405803" bIns="2863681" numCol="1" spcCol="1270" anchor="ctr" anchorCtr="0">
              <a:noAutofit/>
            </a:bodyPr>
            <a:lstStyle/>
            <a:p>
              <a:pPr marL="0" lvl="0" indent="0" algn="ctr" defTabSz="2178050">
                <a:lnSpc>
                  <a:spcPct val="90000"/>
                </a:lnSpc>
                <a:spcBef>
                  <a:spcPct val="0"/>
                </a:spcBef>
                <a:spcAft>
                  <a:spcPct val="35000"/>
                </a:spcAft>
                <a:buNone/>
              </a:pPr>
              <a:endParaRPr lang="en-US" sz="800" kern="1200" dirty="0"/>
            </a:p>
          </p:txBody>
        </p:sp>
        <p:sp>
          <p:nvSpPr>
            <p:cNvPr id="10" name="TextBox 9">
              <a:extLst>
                <a:ext uri="{FF2B5EF4-FFF2-40B4-BE49-F238E27FC236}">
                  <a16:creationId xmlns:a16="http://schemas.microsoft.com/office/drawing/2014/main" id="{2F7C60AB-B1D4-758D-797B-A4ADDDCE455F}"/>
                </a:ext>
              </a:extLst>
            </p:cNvPr>
            <p:cNvSpPr txBox="1"/>
            <p:nvPr/>
          </p:nvSpPr>
          <p:spPr>
            <a:xfrm rot="17328807">
              <a:off x="3835318" y="2564042"/>
              <a:ext cx="1573618" cy="466831"/>
            </a:xfrm>
            <a:prstGeom prst="rect">
              <a:avLst/>
            </a:prstGeom>
            <a:noFill/>
          </p:spPr>
          <p:txBody>
            <a:bodyPr wrap="square" rtlCol="0">
              <a:spAutoFit/>
            </a:bodyPr>
            <a:lstStyle/>
            <a:p>
              <a:pPr algn="ctr"/>
              <a:r>
                <a:rPr lang="en-US" sz="800" dirty="0">
                  <a:solidFill>
                    <a:schemeClr val="bg1"/>
                  </a:solidFill>
                  <a:latin typeface="Tw Cen MT" panose="020B0602020104020603" pitchFamily="34" charset="77"/>
                </a:rPr>
                <a:t>Awareness</a:t>
              </a:r>
            </a:p>
          </p:txBody>
        </p:sp>
      </p:grpSp>
      <p:grpSp>
        <p:nvGrpSpPr>
          <p:cNvPr id="11" name="Group 10">
            <a:extLst>
              <a:ext uri="{FF2B5EF4-FFF2-40B4-BE49-F238E27FC236}">
                <a16:creationId xmlns:a16="http://schemas.microsoft.com/office/drawing/2014/main" id="{FC41F264-8BF3-2496-68CA-9934910CCD9B}"/>
              </a:ext>
            </a:extLst>
          </p:cNvPr>
          <p:cNvGrpSpPr/>
          <p:nvPr/>
        </p:nvGrpSpPr>
        <p:grpSpPr>
          <a:xfrm rot="4262606">
            <a:off x="8317946" y="803909"/>
            <a:ext cx="2100613" cy="2100613"/>
            <a:chOff x="3485324" y="915557"/>
            <a:chExt cx="4551680" cy="4551680"/>
          </a:xfrm>
        </p:grpSpPr>
        <p:sp>
          <p:nvSpPr>
            <p:cNvPr id="12" name="Freeform 11">
              <a:extLst>
                <a:ext uri="{FF2B5EF4-FFF2-40B4-BE49-F238E27FC236}">
                  <a16:creationId xmlns:a16="http://schemas.microsoft.com/office/drawing/2014/main" id="{28AFF2E3-90A5-8AA9-FAA8-6A6FCDCB577B}"/>
                </a:ext>
              </a:extLst>
            </p:cNvPr>
            <p:cNvSpPr/>
            <p:nvPr/>
          </p:nvSpPr>
          <p:spPr>
            <a:xfrm rot="19412406">
              <a:off x="3485324" y="915557"/>
              <a:ext cx="4551680" cy="4551680"/>
            </a:xfrm>
            <a:custGeom>
              <a:avLst/>
              <a:gdLst>
                <a:gd name="connsiteX0" fmla="*/ 938135 w 4551680"/>
                <a:gd name="connsiteY0" fmla="*/ 4117033 h 4551680"/>
                <a:gd name="connsiteX1" fmla="*/ 111388 w 4551680"/>
                <a:gd name="connsiteY1" fmla="*/ 1572567 h 4551680"/>
                <a:gd name="connsiteX2" fmla="*/ 2275840 w 4551680"/>
                <a:gd name="connsiteY2" fmla="*/ 2275840 h 4551680"/>
                <a:gd name="connsiteX3" fmla="*/ 938135 w 4551680"/>
                <a:gd name="connsiteY3" fmla="*/ 4117033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938135" y="4117033"/>
                  </a:moveTo>
                  <a:cubicBezTo>
                    <a:pt x="140482" y="3537504"/>
                    <a:pt x="-193289" y="2510264"/>
                    <a:pt x="111388" y="1572567"/>
                  </a:cubicBezTo>
                  <a:lnTo>
                    <a:pt x="2275840" y="2275840"/>
                  </a:lnTo>
                  <a:lnTo>
                    <a:pt x="938135" y="4117033"/>
                  </a:lnTo>
                  <a:close/>
                </a:path>
              </a:pathLst>
            </a:custGeom>
            <a:solidFill>
              <a:srgbClr val="F25F5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1357" tIns="2113703" rIns="3034877" bIns="1403859" numCol="1" spcCol="1270" anchor="ctr" anchorCtr="0">
              <a:noAutofit/>
            </a:bodyPr>
            <a:lstStyle/>
            <a:p>
              <a:pPr marL="0" lvl="0" indent="0" algn="ctr" defTabSz="1911350">
                <a:lnSpc>
                  <a:spcPct val="90000"/>
                </a:lnSpc>
                <a:spcBef>
                  <a:spcPct val="0"/>
                </a:spcBef>
                <a:spcAft>
                  <a:spcPct val="35000"/>
                </a:spcAft>
                <a:buNone/>
              </a:pPr>
              <a:endParaRPr lang="en-US" sz="800" kern="1200"/>
            </a:p>
          </p:txBody>
        </p:sp>
        <p:sp>
          <p:nvSpPr>
            <p:cNvPr id="13" name="TextBox 12">
              <a:extLst>
                <a:ext uri="{FF2B5EF4-FFF2-40B4-BE49-F238E27FC236}">
                  <a16:creationId xmlns:a16="http://schemas.microsoft.com/office/drawing/2014/main" id="{28A55E37-0227-F20D-3600-CEE6C083F8C3}"/>
                </a:ext>
              </a:extLst>
            </p:cNvPr>
            <p:cNvSpPr txBox="1"/>
            <p:nvPr/>
          </p:nvSpPr>
          <p:spPr>
            <a:xfrm rot="13308960">
              <a:off x="4227009" y="4098826"/>
              <a:ext cx="1573618" cy="466831"/>
            </a:xfrm>
            <a:prstGeom prst="rect">
              <a:avLst/>
            </a:prstGeom>
            <a:noFill/>
          </p:spPr>
          <p:txBody>
            <a:bodyPr wrap="square" rtlCol="0">
              <a:spAutoFit/>
            </a:bodyPr>
            <a:lstStyle/>
            <a:p>
              <a:pPr algn="ctr"/>
              <a:r>
                <a:rPr lang="en-US" sz="800" dirty="0">
                  <a:latin typeface="Tw Cen MT" panose="020B0602020104020603" pitchFamily="34" charset="77"/>
                </a:rPr>
                <a:t>Evaluation</a:t>
              </a:r>
            </a:p>
          </p:txBody>
        </p:sp>
      </p:grpSp>
      <p:grpSp>
        <p:nvGrpSpPr>
          <p:cNvPr id="14" name="Group 13">
            <a:extLst>
              <a:ext uri="{FF2B5EF4-FFF2-40B4-BE49-F238E27FC236}">
                <a16:creationId xmlns:a16="http://schemas.microsoft.com/office/drawing/2014/main" id="{64E364C7-6A43-15BE-0615-24ECBC1F06A7}"/>
              </a:ext>
            </a:extLst>
          </p:cNvPr>
          <p:cNvGrpSpPr/>
          <p:nvPr/>
        </p:nvGrpSpPr>
        <p:grpSpPr>
          <a:xfrm rot="4262606">
            <a:off x="8317946" y="803909"/>
            <a:ext cx="2100613" cy="2100613"/>
            <a:chOff x="3485324" y="915557"/>
            <a:chExt cx="4551680" cy="4551680"/>
          </a:xfrm>
        </p:grpSpPr>
        <p:sp>
          <p:nvSpPr>
            <p:cNvPr id="15" name="Freeform 14">
              <a:extLst>
                <a:ext uri="{FF2B5EF4-FFF2-40B4-BE49-F238E27FC236}">
                  <a16:creationId xmlns:a16="http://schemas.microsoft.com/office/drawing/2014/main" id="{264A3E68-D81D-96B8-E49E-9050F6851441}"/>
                </a:ext>
              </a:extLst>
            </p:cNvPr>
            <p:cNvSpPr/>
            <p:nvPr/>
          </p:nvSpPr>
          <p:spPr>
            <a:xfrm rot="19412406">
              <a:off x="3485324" y="915557"/>
              <a:ext cx="4551680" cy="4551680"/>
            </a:xfrm>
            <a:custGeom>
              <a:avLst/>
              <a:gdLst>
                <a:gd name="connsiteX0" fmla="*/ 2275840 w 4551680"/>
                <a:gd name="connsiteY0" fmla="*/ 0 h 4551680"/>
                <a:gd name="connsiteX1" fmla="*/ 4440292 w 4551680"/>
                <a:gd name="connsiteY1" fmla="*/ 1572567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261794" y="0"/>
                    <a:pt x="4135616" y="634869"/>
                    <a:pt x="4440292" y="1572567"/>
                  </a:cubicBezTo>
                  <a:lnTo>
                    <a:pt x="2275840" y="2275840"/>
                  </a:lnTo>
                  <a:lnTo>
                    <a:pt x="2275840" y="0"/>
                  </a:lnTo>
                  <a:close/>
                </a:path>
              </a:pathLst>
            </a:custGeom>
            <a:solidFill>
              <a:srgbClr val="81CBC1"/>
            </a:solidFill>
            <a:ln>
              <a:noFill/>
            </a:ln>
            <a:effectLst>
              <a:outerShdw blurRad="215900" dist="38100" dir="5400000" sx="101000" sy="101000" algn="ctr" rotWithShape="0">
                <a:schemeClr val="tx1">
                  <a:alpha val="40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5508" tIns="742273" rIns="736312" bIns="2877227" numCol="1" spcCol="1270" anchor="ctr" anchorCtr="0">
              <a:noAutofit/>
            </a:bodyPr>
            <a:lstStyle/>
            <a:p>
              <a:pPr marL="0" lvl="0" indent="0" algn="ctr" defTabSz="2178050">
                <a:lnSpc>
                  <a:spcPct val="90000"/>
                </a:lnSpc>
                <a:spcBef>
                  <a:spcPct val="0"/>
                </a:spcBef>
                <a:spcAft>
                  <a:spcPct val="35000"/>
                </a:spcAft>
                <a:buNone/>
              </a:pPr>
              <a:endParaRPr lang="en-US" sz="800" kern="1200"/>
            </a:p>
          </p:txBody>
        </p:sp>
        <p:sp>
          <p:nvSpPr>
            <p:cNvPr id="16" name="TextBox 15">
              <a:extLst>
                <a:ext uri="{FF2B5EF4-FFF2-40B4-BE49-F238E27FC236}">
                  <a16:creationId xmlns:a16="http://schemas.microsoft.com/office/drawing/2014/main" id="{5C8E23D9-94D8-1772-F35B-B50F326F4E0A}"/>
                </a:ext>
              </a:extLst>
            </p:cNvPr>
            <p:cNvSpPr txBox="1"/>
            <p:nvPr/>
          </p:nvSpPr>
          <p:spPr>
            <a:xfrm>
              <a:off x="4962790" y="1558261"/>
              <a:ext cx="1573618" cy="1000351"/>
            </a:xfrm>
            <a:prstGeom prst="rect">
              <a:avLst/>
            </a:prstGeom>
            <a:noFill/>
          </p:spPr>
          <p:txBody>
            <a:bodyPr wrap="square" rtlCol="0">
              <a:spAutoFit/>
            </a:bodyPr>
            <a:lstStyle/>
            <a:p>
              <a:pPr algn="ctr"/>
              <a:r>
                <a:rPr lang="en-US" sz="800" dirty="0">
                  <a:latin typeface="Tw Cen MT" panose="020B0602020104020603" pitchFamily="34" charset="77"/>
                </a:rPr>
                <a:t>Awareness</a:t>
              </a:r>
            </a:p>
            <a:p>
              <a:pPr algn="ctr"/>
              <a:r>
                <a:rPr lang="en-US" sz="800" dirty="0">
                  <a:latin typeface="Tw Cen MT" panose="020B0602020104020603" pitchFamily="34" charset="77"/>
                </a:rPr>
                <a:t>&amp; Learning Strategies</a:t>
              </a:r>
            </a:p>
          </p:txBody>
        </p:sp>
      </p:grpSp>
      <p:grpSp>
        <p:nvGrpSpPr>
          <p:cNvPr id="17" name="Group 16">
            <a:extLst>
              <a:ext uri="{FF2B5EF4-FFF2-40B4-BE49-F238E27FC236}">
                <a16:creationId xmlns:a16="http://schemas.microsoft.com/office/drawing/2014/main" id="{9F18733A-B96C-083E-19AD-B89CDD162F20}"/>
              </a:ext>
            </a:extLst>
          </p:cNvPr>
          <p:cNvGrpSpPr/>
          <p:nvPr/>
        </p:nvGrpSpPr>
        <p:grpSpPr>
          <a:xfrm rot="4262606">
            <a:off x="8317946" y="803909"/>
            <a:ext cx="2100613" cy="2100613"/>
            <a:chOff x="3485324" y="915557"/>
            <a:chExt cx="4551680" cy="4551680"/>
          </a:xfrm>
        </p:grpSpPr>
        <p:sp>
          <p:nvSpPr>
            <p:cNvPr id="18" name="Freeform 17">
              <a:extLst>
                <a:ext uri="{FF2B5EF4-FFF2-40B4-BE49-F238E27FC236}">
                  <a16:creationId xmlns:a16="http://schemas.microsoft.com/office/drawing/2014/main" id="{9E7BA542-E44A-97D5-D7E4-58F1D08A1405}"/>
                </a:ext>
              </a:extLst>
            </p:cNvPr>
            <p:cNvSpPr/>
            <p:nvPr/>
          </p:nvSpPr>
          <p:spPr>
            <a:xfrm rot="19412406">
              <a:off x="3485324" y="915557"/>
              <a:ext cx="4551680" cy="4551680"/>
            </a:xfrm>
            <a:custGeom>
              <a:avLst/>
              <a:gdLst>
                <a:gd name="connsiteX0" fmla="*/ 4440292 w 4551680"/>
                <a:gd name="connsiteY0" fmla="*/ 1572567 h 4551680"/>
                <a:gd name="connsiteX1" fmla="*/ 3613545 w 4551680"/>
                <a:gd name="connsiteY1" fmla="*/ 4117033 h 4551680"/>
                <a:gd name="connsiteX2" fmla="*/ 2275840 w 4551680"/>
                <a:gd name="connsiteY2" fmla="*/ 2275840 h 4551680"/>
                <a:gd name="connsiteX3" fmla="*/ 4440292 w 4551680"/>
                <a:gd name="connsiteY3" fmla="*/ 1572567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440292" y="1572567"/>
                  </a:moveTo>
                  <a:cubicBezTo>
                    <a:pt x="4744968" y="2510265"/>
                    <a:pt x="4411198" y="3537504"/>
                    <a:pt x="3613545" y="4117033"/>
                  </a:cubicBezTo>
                  <a:lnTo>
                    <a:pt x="2275840" y="2275840"/>
                  </a:lnTo>
                  <a:lnTo>
                    <a:pt x="4440292" y="1572567"/>
                  </a:lnTo>
                  <a:close/>
                </a:path>
              </a:pathLst>
            </a:custGeom>
            <a:solidFill>
              <a:srgbClr val="247B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7398" tIns="2141643" rIns="304716" bIns="1431799" numCol="1" spcCol="1270" anchor="ctr" anchorCtr="0">
              <a:noAutofit/>
            </a:bodyPr>
            <a:lstStyle/>
            <a:p>
              <a:pPr marL="0" lvl="0" indent="0" algn="ctr" defTabSz="2889250">
                <a:lnSpc>
                  <a:spcPct val="90000"/>
                </a:lnSpc>
                <a:spcBef>
                  <a:spcPct val="0"/>
                </a:spcBef>
                <a:spcAft>
                  <a:spcPct val="35000"/>
                </a:spcAft>
                <a:buNone/>
              </a:pPr>
              <a:endParaRPr lang="en-US" sz="800" kern="1200"/>
            </a:p>
          </p:txBody>
        </p:sp>
        <p:sp>
          <p:nvSpPr>
            <p:cNvPr id="19" name="TextBox 18">
              <a:extLst>
                <a:ext uri="{FF2B5EF4-FFF2-40B4-BE49-F238E27FC236}">
                  <a16:creationId xmlns:a16="http://schemas.microsoft.com/office/drawing/2014/main" id="{C1DBD7E9-458C-12CB-69E7-8566324CB6FA}"/>
                </a:ext>
              </a:extLst>
            </p:cNvPr>
            <p:cNvSpPr txBox="1"/>
            <p:nvPr/>
          </p:nvSpPr>
          <p:spPr>
            <a:xfrm rot="15231412">
              <a:off x="6108577" y="2460468"/>
              <a:ext cx="1573618" cy="733590"/>
            </a:xfrm>
            <a:prstGeom prst="rect">
              <a:avLst/>
            </a:prstGeom>
            <a:noFill/>
          </p:spPr>
          <p:txBody>
            <a:bodyPr wrap="square" rtlCol="0">
              <a:spAutoFit/>
            </a:bodyPr>
            <a:lstStyle/>
            <a:p>
              <a:pPr algn="ctr"/>
              <a:r>
                <a:rPr lang="en-US" sz="800" dirty="0">
                  <a:solidFill>
                    <a:schemeClr val="bg1"/>
                  </a:solidFill>
                  <a:latin typeface="Tw Cen MT" panose="020B0602020104020603" pitchFamily="34" charset="77"/>
                </a:rPr>
                <a:t>Learning Activities</a:t>
              </a:r>
            </a:p>
          </p:txBody>
        </p:sp>
      </p:grpSp>
      <p:grpSp>
        <p:nvGrpSpPr>
          <p:cNvPr id="20" name="Group 19">
            <a:extLst>
              <a:ext uri="{FF2B5EF4-FFF2-40B4-BE49-F238E27FC236}">
                <a16:creationId xmlns:a16="http://schemas.microsoft.com/office/drawing/2014/main" id="{190209B9-7B51-4717-0AD2-2F5FC3A68B90}"/>
              </a:ext>
            </a:extLst>
          </p:cNvPr>
          <p:cNvGrpSpPr/>
          <p:nvPr/>
        </p:nvGrpSpPr>
        <p:grpSpPr>
          <a:xfrm rot="4262606">
            <a:off x="8317946" y="803909"/>
            <a:ext cx="2100613" cy="2100613"/>
            <a:chOff x="3485324" y="915557"/>
            <a:chExt cx="4551680" cy="4551680"/>
          </a:xfrm>
        </p:grpSpPr>
        <p:sp>
          <p:nvSpPr>
            <p:cNvPr id="91" name="Freeform 90">
              <a:extLst>
                <a:ext uri="{FF2B5EF4-FFF2-40B4-BE49-F238E27FC236}">
                  <a16:creationId xmlns:a16="http://schemas.microsoft.com/office/drawing/2014/main" id="{9CAE341E-B265-16CB-D3E5-844DDD8232AB}"/>
                </a:ext>
              </a:extLst>
            </p:cNvPr>
            <p:cNvSpPr/>
            <p:nvPr/>
          </p:nvSpPr>
          <p:spPr>
            <a:xfrm rot="19412406">
              <a:off x="3485324" y="915557"/>
              <a:ext cx="4551680" cy="4551680"/>
            </a:xfrm>
            <a:custGeom>
              <a:avLst/>
              <a:gdLst>
                <a:gd name="connsiteX0" fmla="*/ 3613545 w 4551680"/>
                <a:gd name="connsiteY0" fmla="*/ 4117033 h 4551680"/>
                <a:gd name="connsiteX1" fmla="*/ 938135 w 4551680"/>
                <a:gd name="connsiteY1" fmla="*/ 4117033 h 4551680"/>
                <a:gd name="connsiteX2" fmla="*/ 2275840 w 4551680"/>
                <a:gd name="connsiteY2" fmla="*/ 2275840 h 4551680"/>
                <a:gd name="connsiteX3" fmla="*/ 3613545 w 4551680"/>
                <a:gd name="connsiteY3" fmla="*/ 4117033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3613545" y="4117033"/>
                  </a:moveTo>
                  <a:cubicBezTo>
                    <a:pt x="2815892" y="4696562"/>
                    <a:pt x="1735788" y="4696562"/>
                    <a:pt x="938135" y="4117033"/>
                  </a:cubicBezTo>
                  <a:lnTo>
                    <a:pt x="2275840" y="2275840"/>
                  </a:lnTo>
                  <a:lnTo>
                    <a:pt x="3613545" y="4117033"/>
                  </a:lnTo>
                  <a:close/>
                </a:path>
              </a:pathLst>
            </a:custGeom>
            <a:solidFill>
              <a:srgbClr val="FFE0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6700" tIns="3487420" rIns="1536700" bIns="236220" numCol="1" spcCol="1270" anchor="ctr" anchorCtr="0">
              <a:noAutofit/>
            </a:bodyPr>
            <a:lstStyle/>
            <a:p>
              <a:pPr marL="0" lvl="0" indent="0" algn="ctr" defTabSz="2578100">
                <a:lnSpc>
                  <a:spcPct val="90000"/>
                </a:lnSpc>
                <a:spcBef>
                  <a:spcPct val="0"/>
                </a:spcBef>
                <a:spcAft>
                  <a:spcPct val="35000"/>
                </a:spcAft>
                <a:buNone/>
              </a:pPr>
              <a:endParaRPr lang="en-US" sz="800" kern="1200"/>
            </a:p>
          </p:txBody>
        </p:sp>
        <p:sp>
          <p:nvSpPr>
            <p:cNvPr id="92" name="TextBox 91">
              <a:extLst>
                <a:ext uri="{FF2B5EF4-FFF2-40B4-BE49-F238E27FC236}">
                  <a16:creationId xmlns:a16="http://schemas.microsoft.com/office/drawing/2014/main" id="{13D1B23B-F715-DBA0-F455-E4F93246C14A}"/>
                </a:ext>
              </a:extLst>
            </p:cNvPr>
            <p:cNvSpPr txBox="1"/>
            <p:nvPr/>
          </p:nvSpPr>
          <p:spPr>
            <a:xfrm rot="19261343">
              <a:off x="5669838" y="3808347"/>
              <a:ext cx="1573618" cy="733590"/>
            </a:xfrm>
            <a:prstGeom prst="rect">
              <a:avLst/>
            </a:prstGeom>
            <a:noFill/>
          </p:spPr>
          <p:txBody>
            <a:bodyPr wrap="square" rtlCol="0">
              <a:spAutoFit/>
            </a:bodyPr>
            <a:lstStyle/>
            <a:p>
              <a:pPr algn="ctr"/>
              <a:r>
                <a:rPr lang="en-US" sz="800" dirty="0">
                  <a:latin typeface="Tw Cen MT" panose="020B0602020104020603" pitchFamily="34" charset="77"/>
                </a:rPr>
                <a:t>Learning Strategies</a:t>
              </a:r>
            </a:p>
          </p:txBody>
        </p:sp>
      </p:grpSp>
      <p:grpSp>
        <p:nvGrpSpPr>
          <p:cNvPr id="93" name="Group 92">
            <a:extLst>
              <a:ext uri="{FF2B5EF4-FFF2-40B4-BE49-F238E27FC236}">
                <a16:creationId xmlns:a16="http://schemas.microsoft.com/office/drawing/2014/main" id="{49F81426-C301-AD58-3D63-EEFC9DC5DCCF}"/>
              </a:ext>
            </a:extLst>
          </p:cNvPr>
          <p:cNvGrpSpPr/>
          <p:nvPr/>
        </p:nvGrpSpPr>
        <p:grpSpPr>
          <a:xfrm>
            <a:off x="8313948" y="807244"/>
            <a:ext cx="2100613" cy="2100613"/>
            <a:chOff x="3485324" y="915557"/>
            <a:chExt cx="4551680" cy="4551680"/>
          </a:xfrm>
        </p:grpSpPr>
        <p:sp>
          <p:nvSpPr>
            <p:cNvPr id="94" name="Freeform 93">
              <a:extLst>
                <a:ext uri="{FF2B5EF4-FFF2-40B4-BE49-F238E27FC236}">
                  <a16:creationId xmlns:a16="http://schemas.microsoft.com/office/drawing/2014/main" id="{74F8CDB9-BCC1-29BF-B2D3-366576F4E9C8}"/>
                </a:ext>
              </a:extLst>
            </p:cNvPr>
            <p:cNvSpPr/>
            <p:nvPr/>
          </p:nvSpPr>
          <p:spPr>
            <a:xfrm rot="19412406">
              <a:off x="3485324" y="915557"/>
              <a:ext cx="4551680" cy="4551680"/>
            </a:xfrm>
            <a:custGeom>
              <a:avLst/>
              <a:gdLst>
                <a:gd name="connsiteX0" fmla="*/ 111388 w 4551680"/>
                <a:gd name="connsiteY0" fmla="*/ 1572567 h 4551680"/>
                <a:gd name="connsiteX1" fmla="*/ 2275840 w 4551680"/>
                <a:gd name="connsiteY1" fmla="*/ 0 h 4551680"/>
                <a:gd name="connsiteX2" fmla="*/ 2275840 w 4551680"/>
                <a:gd name="connsiteY2" fmla="*/ 2275840 h 4551680"/>
                <a:gd name="connsiteX3" fmla="*/ 111388 w 4551680"/>
                <a:gd name="connsiteY3" fmla="*/ 1572567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111388" y="1572567"/>
                  </a:moveTo>
                  <a:cubicBezTo>
                    <a:pt x="416064" y="634869"/>
                    <a:pt x="1289887" y="0"/>
                    <a:pt x="2275840" y="0"/>
                  </a:cubicBezTo>
                  <a:lnTo>
                    <a:pt x="2275840" y="2275840"/>
                  </a:lnTo>
                  <a:lnTo>
                    <a:pt x="111388" y="1572567"/>
                  </a:lnTo>
                  <a:close/>
                </a:path>
              </a:pathLst>
            </a:custGeom>
            <a:solidFill>
              <a:srgbClr val="6767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017" tIns="755819" rIns="2405803" bIns="2863681" numCol="1" spcCol="1270" anchor="ctr" anchorCtr="0">
              <a:noAutofit/>
            </a:bodyPr>
            <a:lstStyle/>
            <a:p>
              <a:pPr marL="0" lvl="0" indent="0" algn="ctr" defTabSz="2178050">
                <a:lnSpc>
                  <a:spcPct val="90000"/>
                </a:lnSpc>
                <a:spcBef>
                  <a:spcPct val="0"/>
                </a:spcBef>
                <a:spcAft>
                  <a:spcPct val="35000"/>
                </a:spcAft>
                <a:buNone/>
              </a:pPr>
              <a:endParaRPr lang="en-US" sz="800" kern="1200" dirty="0"/>
            </a:p>
          </p:txBody>
        </p:sp>
        <p:sp>
          <p:nvSpPr>
            <p:cNvPr id="95" name="TextBox 94">
              <a:extLst>
                <a:ext uri="{FF2B5EF4-FFF2-40B4-BE49-F238E27FC236}">
                  <a16:creationId xmlns:a16="http://schemas.microsoft.com/office/drawing/2014/main" id="{0340B4A4-528D-E122-68CA-D4218985F56C}"/>
                </a:ext>
              </a:extLst>
            </p:cNvPr>
            <p:cNvSpPr txBox="1"/>
            <p:nvPr/>
          </p:nvSpPr>
          <p:spPr>
            <a:xfrm rot="17328807">
              <a:off x="3635228" y="2275399"/>
              <a:ext cx="1573618" cy="1000351"/>
            </a:xfrm>
            <a:prstGeom prst="rect">
              <a:avLst/>
            </a:prstGeom>
            <a:noFill/>
          </p:spPr>
          <p:txBody>
            <a:bodyPr wrap="square" rtlCol="0">
              <a:spAutoFit/>
            </a:bodyPr>
            <a:lstStyle/>
            <a:p>
              <a:pPr algn="ctr"/>
              <a:r>
                <a:rPr lang="en-US" sz="800" dirty="0">
                  <a:solidFill>
                    <a:schemeClr val="bg1"/>
                  </a:solidFill>
                  <a:latin typeface="Tw Cen MT" panose="020B0602020104020603" pitchFamily="34" charset="77"/>
                </a:rPr>
                <a:t>Evaluating Learning Outcomes</a:t>
              </a:r>
            </a:p>
          </p:txBody>
        </p:sp>
      </p:grpSp>
      <p:grpSp>
        <p:nvGrpSpPr>
          <p:cNvPr id="96" name="Group 95">
            <a:extLst>
              <a:ext uri="{FF2B5EF4-FFF2-40B4-BE49-F238E27FC236}">
                <a16:creationId xmlns:a16="http://schemas.microsoft.com/office/drawing/2014/main" id="{1DEB0924-36A7-2094-05E9-0C82AE04D399}"/>
              </a:ext>
            </a:extLst>
          </p:cNvPr>
          <p:cNvGrpSpPr/>
          <p:nvPr/>
        </p:nvGrpSpPr>
        <p:grpSpPr>
          <a:xfrm>
            <a:off x="8313948" y="807244"/>
            <a:ext cx="2100613" cy="2100613"/>
            <a:chOff x="3485324" y="915557"/>
            <a:chExt cx="4551680" cy="4551680"/>
          </a:xfrm>
        </p:grpSpPr>
        <p:sp>
          <p:nvSpPr>
            <p:cNvPr id="97" name="Freeform 96">
              <a:extLst>
                <a:ext uri="{FF2B5EF4-FFF2-40B4-BE49-F238E27FC236}">
                  <a16:creationId xmlns:a16="http://schemas.microsoft.com/office/drawing/2014/main" id="{5B800A08-C879-E66D-5EA7-B77BD4A9E5E1}"/>
                </a:ext>
              </a:extLst>
            </p:cNvPr>
            <p:cNvSpPr/>
            <p:nvPr/>
          </p:nvSpPr>
          <p:spPr>
            <a:xfrm rot="19412406">
              <a:off x="3485324" y="915557"/>
              <a:ext cx="4551680" cy="4551680"/>
            </a:xfrm>
            <a:custGeom>
              <a:avLst/>
              <a:gdLst>
                <a:gd name="connsiteX0" fmla="*/ 938135 w 4551680"/>
                <a:gd name="connsiteY0" fmla="*/ 4117033 h 4551680"/>
                <a:gd name="connsiteX1" fmla="*/ 111388 w 4551680"/>
                <a:gd name="connsiteY1" fmla="*/ 1572567 h 4551680"/>
                <a:gd name="connsiteX2" fmla="*/ 2275840 w 4551680"/>
                <a:gd name="connsiteY2" fmla="*/ 2275840 h 4551680"/>
                <a:gd name="connsiteX3" fmla="*/ 938135 w 4551680"/>
                <a:gd name="connsiteY3" fmla="*/ 4117033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938135" y="4117033"/>
                  </a:moveTo>
                  <a:cubicBezTo>
                    <a:pt x="140482" y="3537504"/>
                    <a:pt x="-193289" y="2510264"/>
                    <a:pt x="111388" y="1572567"/>
                  </a:cubicBezTo>
                  <a:lnTo>
                    <a:pt x="2275840" y="2275840"/>
                  </a:lnTo>
                  <a:lnTo>
                    <a:pt x="938135" y="4117033"/>
                  </a:lnTo>
                  <a:close/>
                </a:path>
              </a:pathLst>
            </a:custGeom>
            <a:solidFill>
              <a:srgbClr val="F25F5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1357" tIns="2113703" rIns="3034877" bIns="1403859" numCol="1" spcCol="1270" anchor="ctr" anchorCtr="0">
              <a:noAutofit/>
            </a:bodyPr>
            <a:lstStyle/>
            <a:p>
              <a:pPr marL="0" lvl="0" indent="0" algn="ctr" defTabSz="1911350">
                <a:lnSpc>
                  <a:spcPct val="90000"/>
                </a:lnSpc>
                <a:spcBef>
                  <a:spcPct val="0"/>
                </a:spcBef>
                <a:spcAft>
                  <a:spcPct val="35000"/>
                </a:spcAft>
                <a:buNone/>
              </a:pPr>
              <a:endParaRPr lang="en-US" sz="800" kern="1200"/>
            </a:p>
          </p:txBody>
        </p:sp>
        <p:sp>
          <p:nvSpPr>
            <p:cNvPr id="98" name="TextBox 97">
              <a:extLst>
                <a:ext uri="{FF2B5EF4-FFF2-40B4-BE49-F238E27FC236}">
                  <a16:creationId xmlns:a16="http://schemas.microsoft.com/office/drawing/2014/main" id="{DA4AA63F-849A-ED3C-1F6E-139CB700020A}"/>
                </a:ext>
              </a:extLst>
            </p:cNvPr>
            <p:cNvSpPr txBox="1"/>
            <p:nvPr/>
          </p:nvSpPr>
          <p:spPr>
            <a:xfrm rot="2564848">
              <a:off x="4227010" y="3832068"/>
              <a:ext cx="1573618" cy="1000351"/>
            </a:xfrm>
            <a:prstGeom prst="rect">
              <a:avLst/>
            </a:prstGeom>
            <a:noFill/>
          </p:spPr>
          <p:txBody>
            <a:bodyPr wrap="square" rtlCol="0">
              <a:spAutoFit/>
            </a:bodyPr>
            <a:lstStyle/>
            <a:p>
              <a:pPr algn="ctr"/>
              <a:r>
                <a:rPr lang="en-US" sz="800" dirty="0">
                  <a:latin typeface="Tw Cen MT" panose="020B0602020104020603" pitchFamily="34" charset="77"/>
                </a:rPr>
                <a:t>Implementing Learning Strategies</a:t>
              </a:r>
            </a:p>
          </p:txBody>
        </p:sp>
      </p:grpSp>
      <p:grpSp>
        <p:nvGrpSpPr>
          <p:cNvPr id="99" name="Group 98">
            <a:extLst>
              <a:ext uri="{FF2B5EF4-FFF2-40B4-BE49-F238E27FC236}">
                <a16:creationId xmlns:a16="http://schemas.microsoft.com/office/drawing/2014/main" id="{B8B5790F-E09E-00D6-0C9D-35362E0165A7}"/>
              </a:ext>
            </a:extLst>
          </p:cNvPr>
          <p:cNvGrpSpPr/>
          <p:nvPr/>
        </p:nvGrpSpPr>
        <p:grpSpPr>
          <a:xfrm>
            <a:off x="8313948" y="807244"/>
            <a:ext cx="2100613" cy="2100613"/>
            <a:chOff x="3485324" y="915557"/>
            <a:chExt cx="4551680" cy="4551680"/>
          </a:xfrm>
        </p:grpSpPr>
        <p:sp>
          <p:nvSpPr>
            <p:cNvPr id="100" name="Freeform 99">
              <a:extLst>
                <a:ext uri="{FF2B5EF4-FFF2-40B4-BE49-F238E27FC236}">
                  <a16:creationId xmlns:a16="http://schemas.microsoft.com/office/drawing/2014/main" id="{850CC64C-B95A-4BC5-A27F-9CC02605D2CF}"/>
                </a:ext>
              </a:extLst>
            </p:cNvPr>
            <p:cNvSpPr/>
            <p:nvPr/>
          </p:nvSpPr>
          <p:spPr>
            <a:xfrm rot="19412406">
              <a:off x="3485324" y="915557"/>
              <a:ext cx="4551680" cy="4551680"/>
            </a:xfrm>
            <a:custGeom>
              <a:avLst/>
              <a:gdLst>
                <a:gd name="connsiteX0" fmla="*/ 2275840 w 4551680"/>
                <a:gd name="connsiteY0" fmla="*/ 0 h 4551680"/>
                <a:gd name="connsiteX1" fmla="*/ 4440292 w 4551680"/>
                <a:gd name="connsiteY1" fmla="*/ 1572567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261794" y="0"/>
                    <a:pt x="4135616" y="634869"/>
                    <a:pt x="4440292" y="1572567"/>
                  </a:cubicBezTo>
                  <a:lnTo>
                    <a:pt x="2275840" y="2275840"/>
                  </a:lnTo>
                  <a:lnTo>
                    <a:pt x="2275840" y="0"/>
                  </a:lnTo>
                  <a:close/>
                </a:path>
              </a:pathLst>
            </a:custGeom>
            <a:solidFill>
              <a:srgbClr val="81CBC1"/>
            </a:solidFill>
            <a:ln>
              <a:noFill/>
            </a:ln>
            <a:effectLst>
              <a:outerShdw blurRad="215900" dist="38100" dir="5400000" sx="101000" sy="101000" algn="ctr" rotWithShape="0">
                <a:schemeClr val="tx1">
                  <a:alpha val="40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5508" tIns="742273" rIns="736312" bIns="2877227" numCol="1" spcCol="1270" anchor="ctr" anchorCtr="0">
              <a:noAutofit/>
            </a:bodyPr>
            <a:lstStyle/>
            <a:p>
              <a:pPr marL="0" lvl="0" indent="0" algn="ctr" defTabSz="2178050">
                <a:lnSpc>
                  <a:spcPct val="90000"/>
                </a:lnSpc>
                <a:spcBef>
                  <a:spcPct val="0"/>
                </a:spcBef>
                <a:spcAft>
                  <a:spcPct val="35000"/>
                </a:spcAft>
                <a:buNone/>
              </a:pPr>
              <a:endParaRPr lang="en-US" sz="800" kern="1200"/>
            </a:p>
          </p:txBody>
        </p:sp>
        <p:sp>
          <p:nvSpPr>
            <p:cNvPr id="101" name="TextBox 100">
              <a:extLst>
                <a:ext uri="{FF2B5EF4-FFF2-40B4-BE49-F238E27FC236}">
                  <a16:creationId xmlns:a16="http://schemas.microsoft.com/office/drawing/2014/main" id="{97EBC592-5BC5-555D-7E7C-1A5E5B79AB3E}"/>
                </a:ext>
              </a:extLst>
            </p:cNvPr>
            <p:cNvSpPr txBox="1"/>
            <p:nvPr/>
          </p:nvSpPr>
          <p:spPr>
            <a:xfrm>
              <a:off x="4962791" y="1558262"/>
              <a:ext cx="1573618" cy="1000351"/>
            </a:xfrm>
            <a:prstGeom prst="rect">
              <a:avLst/>
            </a:prstGeom>
            <a:noFill/>
          </p:spPr>
          <p:txBody>
            <a:bodyPr wrap="square" rtlCol="0">
              <a:spAutoFit/>
            </a:bodyPr>
            <a:lstStyle/>
            <a:p>
              <a:pPr algn="ctr"/>
              <a:r>
                <a:rPr lang="en-US" sz="800" dirty="0">
                  <a:latin typeface="Tw Cen MT" panose="020B0602020104020603" pitchFamily="34" charset="77"/>
                </a:rPr>
                <a:t>Diagnosing Learning Needs</a:t>
              </a:r>
            </a:p>
          </p:txBody>
        </p:sp>
      </p:grpSp>
      <p:grpSp>
        <p:nvGrpSpPr>
          <p:cNvPr id="102" name="Group 101">
            <a:extLst>
              <a:ext uri="{FF2B5EF4-FFF2-40B4-BE49-F238E27FC236}">
                <a16:creationId xmlns:a16="http://schemas.microsoft.com/office/drawing/2014/main" id="{2F3CB78F-EB09-2D0E-C0CA-2461ACD19D94}"/>
              </a:ext>
            </a:extLst>
          </p:cNvPr>
          <p:cNvGrpSpPr/>
          <p:nvPr/>
        </p:nvGrpSpPr>
        <p:grpSpPr>
          <a:xfrm>
            <a:off x="8313948" y="807244"/>
            <a:ext cx="2100613" cy="2100613"/>
            <a:chOff x="3485324" y="915557"/>
            <a:chExt cx="4551680" cy="4551680"/>
          </a:xfrm>
        </p:grpSpPr>
        <p:sp>
          <p:nvSpPr>
            <p:cNvPr id="103" name="Freeform 102">
              <a:extLst>
                <a:ext uri="{FF2B5EF4-FFF2-40B4-BE49-F238E27FC236}">
                  <a16:creationId xmlns:a16="http://schemas.microsoft.com/office/drawing/2014/main" id="{85186C3B-A7D5-F99E-7200-082A14B56484}"/>
                </a:ext>
              </a:extLst>
            </p:cNvPr>
            <p:cNvSpPr/>
            <p:nvPr/>
          </p:nvSpPr>
          <p:spPr>
            <a:xfrm rot="19412406">
              <a:off x="3485324" y="915557"/>
              <a:ext cx="4551680" cy="4551680"/>
            </a:xfrm>
            <a:custGeom>
              <a:avLst/>
              <a:gdLst>
                <a:gd name="connsiteX0" fmla="*/ 4440292 w 4551680"/>
                <a:gd name="connsiteY0" fmla="*/ 1572567 h 4551680"/>
                <a:gd name="connsiteX1" fmla="*/ 3613545 w 4551680"/>
                <a:gd name="connsiteY1" fmla="*/ 4117033 h 4551680"/>
                <a:gd name="connsiteX2" fmla="*/ 2275840 w 4551680"/>
                <a:gd name="connsiteY2" fmla="*/ 2275840 h 4551680"/>
                <a:gd name="connsiteX3" fmla="*/ 4440292 w 4551680"/>
                <a:gd name="connsiteY3" fmla="*/ 1572567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440292" y="1572567"/>
                  </a:moveTo>
                  <a:cubicBezTo>
                    <a:pt x="4744968" y="2510265"/>
                    <a:pt x="4411198" y="3537504"/>
                    <a:pt x="3613545" y="4117033"/>
                  </a:cubicBezTo>
                  <a:lnTo>
                    <a:pt x="2275840" y="2275840"/>
                  </a:lnTo>
                  <a:lnTo>
                    <a:pt x="4440292" y="1572567"/>
                  </a:lnTo>
                  <a:close/>
                </a:path>
              </a:pathLst>
            </a:custGeom>
            <a:solidFill>
              <a:srgbClr val="247B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7398" tIns="2141643" rIns="304716" bIns="1431799" numCol="1" spcCol="1270" anchor="ctr" anchorCtr="0">
              <a:noAutofit/>
            </a:bodyPr>
            <a:lstStyle/>
            <a:p>
              <a:pPr marL="0" lvl="0" indent="0" algn="ctr" defTabSz="2889250">
                <a:lnSpc>
                  <a:spcPct val="90000"/>
                </a:lnSpc>
                <a:spcBef>
                  <a:spcPct val="0"/>
                </a:spcBef>
                <a:spcAft>
                  <a:spcPct val="35000"/>
                </a:spcAft>
                <a:buNone/>
              </a:pPr>
              <a:endParaRPr lang="en-US" sz="800" kern="1200"/>
            </a:p>
          </p:txBody>
        </p:sp>
        <p:sp>
          <p:nvSpPr>
            <p:cNvPr id="104" name="TextBox 103">
              <a:extLst>
                <a:ext uri="{FF2B5EF4-FFF2-40B4-BE49-F238E27FC236}">
                  <a16:creationId xmlns:a16="http://schemas.microsoft.com/office/drawing/2014/main" id="{2407D389-F364-A175-1B58-1AD21535A861}"/>
                </a:ext>
              </a:extLst>
            </p:cNvPr>
            <p:cNvSpPr txBox="1"/>
            <p:nvPr/>
          </p:nvSpPr>
          <p:spPr>
            <a:xfrm rot="3893540">
              <a:off x="6108578" y="2327089"/>
              <a:ext cx="1573618" cy="1000351"/>
            </a:xfrm>
            <a:prstGeom prst="rect">
              <a:avLst/>
            </a:prstGeom>
            <a:noFill/>
          </p:spPr>
          <p:txBody>
            <a:bodyPr wrap="square" rtlCol="0">
              <a:spAutoFit/>
            </a:bodyPr>
            <a:lstStyle/>
            <a:p>
              <a:pPr algn="ctr"/>
              <a:r>
                <a:rPr lang="en-US" sz="800" dirty="0">
                  <a:solidFill>
                    <a:schemeClr val="bg1"/>
                  </a:solidFill>
                  <a:latin typeface="Tw Cen MT" panose="020B0602020104020603" pitchFamily="34" charset="77"/>
                </a:rPr>
                <a:t>Developing Learning Goals</a:t>
              </a:r>
            </a:p>
          </p:txBody>
        </p:sp>
      </p:grpSp>
      <p:grpSp>
        <p:nvGrpSpPr>
          <p:cNvPr id="105" name="Group 104">
            <a:extLst>
              <a:ext uri="{FF2B5EF4-FFF2-40B4-BE49-F238E27FC236}">
                <a16:creationId xmlns:a16="http://schemas.microsoft.com/office/drawing/2014/main" id="{BBAEFB94-49AA-A033-0C33-0BE6C0696699}"/>
              </a:ext>
            </a:extLst>
          </p:cNvPr>
          <p:cNvGrpSpPr/>
          <p:nvPr/>
        </p:nvGrpSpPr>
        <p:grpSpPr>
          <a:xfrm>
            <a:off x="8313948" y="807244"/>
            <a:ext cx="2100613" cy="2100613"/>
            <a:chOff x="3485324" y="915557"/>
            <a:chExt cx="4551680" cy="4551680"/>
          </a:xfrm>
        </p:grpSpPr>
        <p:sp>
          <p:nvSpPr>
            <p:cNvPr id="106" name="Freeform 105">
              <a:extLst>
                <a:ext uri="{FF2B5EF4-FFF2-40B4-BE49-F238E27FC236}">
                  <a16:creationId xmlns:a16="http://schemas.microsoft.com/office/drawing/2014/main" id="{59401C57-61F8-E62D-FCF1-5B542F93DEFF}"/>
                </a:ext>
              </a:extLst>
            </p:cNvPr>
            <p:cNvSpPr/>
            <p:nvPr/>
          </p:nvSpPr>
          <p:spPr>
            <a:xfrm rot="19412406">
              <a:off x="3485324" y="915557"/>
              <a:ext cx="4551680" cy="4551680"/>
            </a:xfrm>
            <a:custGeom>
              <a:avLst/>
              <a:gdLst>
                <a:gd name="connsiteX0" fmla="*/ 3613545 w 4551680"/>
                <a:gd name="connsiteY0" fmla="*/ 4117033 h 4551680"/>
                <a:gd name="connsiteX1" fmla="*/ 938135 w 4551680"/>
                <a:gd name="connsiteY1" fmla="*/ 4117033 h 4551680"/>
                <a:gd name="connsiteX2" fmla="*/ 2275840 w 4551680"/>
                <a:gd name="connsiteY2" fmla="*/ 2275840 h 4551680"/>
                <a:gd name="connsiteX3" fmla="*/ 3613545 w 4551680"/>
                <a:gd name="connsiteY3" fmla="*/ 4117033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3613545" y="4117033"/>
                  </a:moveTo>
                  <a:cubicBezTo>
                    <a:pt x="2815892" y="4696562"/>
                    <a:pt x="1735788" y="4696562"/>
                    <a:pt x="938135" y="4117033"/>
                  </a:cubicBezTo>
                  <a:lnTo>
                    <a:pt x="2275840" y="2275840"/>
                  </a:lnTo>
                  <a:lnTo>
                    <a:pt x="3613545" y="4117033"/>
                  </a:lnTo>
                  <a:close/>
                </a:path>
              </a:pathLst>
            </a:custGeom>
            <a:solidFill>
              <a:srgbClr val="FFE0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6700" tIns="3487420" rIns="1536700" bIns="236220" numCol="1" spcCol="1270" anchor="ctr" anchorCtr="0">
              <a:noAutofit/>
            </a:bodyPr>
            <a:lstStyle/>
            <a:p>
              <a:pPr marL="0" lvl="0" indent="0" algn="ctr" defTabSz="2578100">
                <a:lnSpc>
                  <a:spcPct val="90000"/>
                </a:lnSpc>
                <a:spcBef>
                  <a:spcPct val="0"/>
                </a:spcBef>
                <a:spcAft>
                  <a:spcPct val="35000"/>
                </a:spcAft>
                <a:buNone/>
              </a:pPr>
              <a:endParaRPr lang="en-US" sz="800" kern="1200"/>
            </a:p>
          </p:txBody>
        </p:sp>
        <p:sp>
          <p:nvSpPr>
            <p:cNvPr id="107" name="TextBox 106">
              <a:extLst>
                <a:ext uri="{FF2B5EF4-FFF2-40B4-BE49-F238E27FC236}">
                  <a16:creationId xmlns:a16="http://schemas.microsoft.com/office/drawing/2014/main" id="{446C45C6-F24D-BA05-0D51-876A9C8FCB79}"/>
                </a:ext>
              </a:extLst>
            </p:cNvPr>
            <p:cNvSpPr txBox="1"/>
            <p:nvPr/>
          </p:nvSpPr>
          <p:spPr>
            <a:xfrm rot="19261343">
              <a:off x="5669837" y="3808348"/>
              <a:ext cx="1573618" cy="733590"/>
            </a:xfrm>
            <a:prstGeom prst="rect">
              <a:avLst/>
            </a:prstGeom>
            <a:noFill/>
          </p:spPr>
          <p:txBody>
            <a:bodyPr wrap="square" rtlCol="0">
              <a:spAutoFit/>
            </a:bodyPr>
            <a:lstStyle/>
            <a:p>
              <a:pPr algn="ctr"/>
              <a:r>
                <a:rPr lang="en-US" sz="800" dirty="0">
                  <a:latin typeface="Tw Cen MT" panose="020B0602020104020603" pitchFamily="34" charset="77"/>
                </a:rPr>
                <a:t>Identifying Resources</a:t>
              </a:r>
            </a:p>
          </p:txBody>
        </p:sp>
      </p:grpSp>
      <p:sp>
        <p:nvSpPr>
          <p:cNvPr id="108" name="Oval 107">
            <a:extLst>
              <a:ext uri="{FF2B5EF4-FFF2-40B4-BE49-F238E27FC236}">
                <a16:creationId xmlns:a16="http://schemas.microsoft.com/office/drawing/2014/main" id="{59C20D6B-E95C-B038-7479-AFEDE158051A}"/>
              </a:ext>
            </a:extLst>
          </p:cNvPr>
          <p:cNvSpPr/>
          <p:nvPr/>
        </p:nvSpPr>
        <p:spPr>
          <a:xfrm>
            <a:off x="9029425" y="1534886"/>
            <a:ext cx="692607" cy="69260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Tw Cen MT" panose="020B0602020104020603" pitchFamily="34" charset="77"/>
              </a:rPr>
              <a:t>SRSSDL</a:t>
            </a:r>
          </a:p>
        </p:txBody>
      </p:sp>
      <p:grpSp>
        <p:nvGrpSpPr>
          <p:cNvPr id="124" name="Group 123">
            <a:extLst>
              <a:ext uri="{FF2B5EF4-FFF2-40B4-BE49-F238E27FC236}">
                <a16:creationId xmlns:a16="http://schemas.microsoft.com/office/drawing/2014/main" id="{7FCD64CD-9496-523F-590D-86AA649A37AC}"/>
              </a:ext>
            </a:extLst>
          </p:cNvPr>
          <p:cNvGrpSpPr/>
          <p:nvPr/>
        </p:nvGrpSpPr>
        <p:grpSpPr>
          <a:xfrm>
            <a:off x="1257707" y="4031185"/>
            <a:ext cx="1565097" cy="2345053"/>
            <a:chOff x="1257707" y="4031185"/>
            <a:chExt cx="1565097" cy="2345053"/>
          </a:xfrm>
        </p:grpSpPr>
        <p:grpSp>
          <p:nvGrpSpPr>
            <p:cNvPr id="22" name="Group 21">
              <a:extLst>
                <a:ext uri="{FF2B5EF4-FFF2-40B4-BE49-F238E27FC236}">
                  <a16:creationId xmlns:a16="http://schemas.microsoft.com/office/drawing/2014/main" id="{FE1614C1-520C-93C1-0FF8-B3A131B6EA64}"/>
                </a:ext>
              </a:extLst>
            </p:cNvPr>
            <p:cNvGrpSpPr/>
            <p:nvPr/>
          </p:nvGrpSpPr>
          <p:grpSpPr>
            <a:xfrm>
              <a:off x="1257707" y="4031185"/>
              <a:ext cx="1565097" cy="2345053"/>
              <a:chOff x="1375996" y="1576315"/>
              <a:chExt cx="1565097" cy="2345053"/>
            </a:xfrm>
          </p:grpSpPr>
          <p:sp>
            <p:nvSpPr>
              <p:cNvPr id="23" name="Right Triangle 22">
                <a:extLst>
                  <a:ext uri="{FF2B5EF4-FFF2-40B4-BE49-F238E27FC236}">
                    <a16:creationId xmlns:a16="http://schemas.microsoft.com/office/drawing/2014/main" id="{156A0D3D-937D-BE02-8A7B-8E94E1A116BC}"/>
                  </a:ext>
                </a:extLst>
              </p:cNvPr>
              <p:cNvSpPr/>
              <p:nvPr/>
            </p:nvSpPr>
            <p:spPr>
              <a:xfrm rot="10800000">
                <a:off x="1380392" y="1960685"/>
                <a:ext cx="148157" cy="145073"/>
              </a:xfrm>
              <a:prstGeom prst="rtTriangle">
                <a:avLst/>
              </a:prstGeom>
              <a:solidFill>
                <a:srgbClr val="74B7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F0ACA20-2C5F-7F39-3CD2-14C924AF4930}"/>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2930991-405A-2A75-C204-180B0F22DCD7}"/>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50DB6355-2E7C-DF3C-19EE-DBA958445862}"/>
                  </a:ext>
                </a:extLst>
              </p:cNvPr>
              <p:cNvSpPr/>
              <p:nvPr/>
            </p:nvSpPr>
            <p:spPr>
              <a:xfrm>
                <a:off x="1375996" y="1661746"/>
                <a:ext cx="729762" cy="298939"/>
              </a:xfrm>
              <a:prstGeom prst="rect">
                <a:avLst/>
              </a:prstGeom>
              <a:solidFill>
                <a:srgbClr val="81CB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B1C4F3F-3ABA-CEDF-F17D-4DDF3FB287C8}"/>
                  </a:ext>
                </a:extLst>
              </p:cNvPr>
              <p:cNvSpPr txBox="1"/>
              <p:nvPr/>
            </p:nvSpPr>
            <p:spPr>
              <a:xfrm>
                <a:off x="1622181" y="1626549"/>
                <a:ext cx="483577" cy="369332"/>
              </a:xfrm>
              <a:prstGeom prst="rect">
                <a:avLst/>
              </a:prstGeom>
              <a:noFill/>
            </p:spPr>
            <p:txBody>
              <a:bodyPr wrap="square" rtlCol="0">
                <a:spAutoFit/>
              </a:bodyPr>
              <a:lstStyle/>
              <a:p>
                <a:r>
                  <a:rPr lang="en-US" dirty="0">
                    <a:latin typeface="Tw Cen MT" panose="020B0602020104020603" pitchFamily="34" charset="77"/>
                  </a:rPr>
                  <a:t>01</a:t>
                </a:r>
              </a:p>
            </p:txBody>
          </p:sp>
          <p:sp>
            <p:nvSpPr>
              <p:cNvPr id="28" name="TextBox 27">
                <a:extLst>
                  <a:ext uri="{FF2B5EF4-FFF2-40B4-BE49-F238E27FC236}">
                    <a16:creationId xmlns:a16="http://schemas.microsoft.com/office/drawing/2014/main" id="{0F31588F-25C4-8F52-AF83-5DAD79178E93}"/>
                  </a:ext>
                </a:extLst>
              </p:cNvPr>
              <p:cNvSpPr txBox="1"/>
              <p:nvPr/>
            </p:nvSpPr>
            <p:spPr>
              <a:xfrm>
                <a:off x="1622179" y="1960740"/>
                <a:ext cx="1227395" cy="369332"/>
              </a:xfrm>
              <a:prstGeom prst="rect">
                <a:avLst/>
              </a:prstGeom>
              <a:noFill/>
            </p:spPr>
            <p:txBody>
              <a:bodyPr wrap="square" rtlCol="0">
                <a:spAutoFit/>
              </a:bodyPr>
              <a:lstStyle/>
              <a:p>
                <a:pPr algn="ctr"/>
                <a:r>
                  <a:rPr lang="en-US" dirty="0">
                    <a:latin typeface="Tw Cen MT" panose="020B0602020104020603" pitchFamily="34" charset="77"/>
                  </a:rPr>
                  <a:t>Awareness</a:t>
                </a:r>
              </a:p>
            </p:txBody>
          </p:sp>
          <p:sp>
            <p:nvSpPr>
              <p:cNvPr id="29" name="TextBox 28">
                <a:extLst>
                  <a:ext uri="{FF2B5EF4-FFF2-40B4-BE49-F238E27FC236}">
                    <a16:creationId xmlns:a16="http://schemas.microsoft.com/office/drawing/2014/main" id="{4540022D-3FF9-68C6-4404-C65D1765D7BB}"/>
                  </a:ext>
                </a:extLst>
              </p:cNvPr>
              <p:cNvSpPr txBox="1"/>
              <p:nvPr/>
            </p:nvSpPr>
            <p:spPr>
              <a:xfrm>
                <a:off x="1723392" y="3521178"/>
                <a:ext cx="1090246" cy="246221"/>
              </a:xfrm>
              <a:prstGeom prst="rect">
                <a:avLst/>
              </a:prstGeom>
              <a:noFill/>
            </p:spPr>
            <p:txBody>
              <a:bodyPr wrap="square" rtlCol="0">
                <a:spAutoFit/>
              </a:bodyPr>
              <a:lstStyle/>
              <a:p>
                <a:pPr algn="ctr"/>
                <a:r>
                  <a:rPr lang="en-US" sz="1000" dirty="0">
                    <a:latin typeface="Tw Cen MT" panose="020B0602020104020603" pitchFamily="34" charset="77"/>
                  </a:rPr>
                  <a:t>12 Questions</a:t>
                </a:r>
              </a:p>
            </p:txBody>
          </p:sp>
        </p:grpSp>
        <p:pic>
          <p:nvPicPr>
            <p:cNvPr id="110" name="Graphic 109" descr="Head with gears outline">
              <a:extLst>
                <a:ext uri="{FF2B5EF4-FFF2-40B4-BE49-F238E27FC236}">
                  <a16:creationId xmlns:a16="http://schemas.microsoft.com/office/drawing/2014/main" id="{ACCF47D8-7334-696F-F627-165631DBC9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5680" y="5119133"/>
              <a:ext cx="731520" cy="731520"/>
            </a:xfrm>
            <a:prstGeom prst="rect">
              <a:avLst/>
            </a:prstGeom>
          </p:spPr>
        </p:pic>
      </p:grpSp>
      <p:grpSp>
        <p:nvGrpSpPr>
          <p:cNvPr id="30" name="Group 29">
            <a:extLst>
              <a:ext uri="{FF2B5EF4-FFF2-40B4-BE49-F238E27FC236}">
                <a16:creationId xmlns:a16="http://schemas.microsoft.com/office/drawing/2014/main" id="{B4ED82F8-76AD-78CE-E081-A5E0E14EF0A6}"/>
              </a:ext>
            </a:extLst>
          </p:cNvPr>
          <p:cNvGrpSpPr/>
          <p:nvPr/>
        </p:nvGrpSpPr>
        <p:grpSpPr>
          <a:xfrm>
            <a:off x="3268174" y="4031185"/>
            <a:ext cx="1565097" cy="2345053"/>
            <a:chOff x="3268174" y="4031185"/>
            <a:chExt cx="1565097" cy="2345053"/>
          </a:xfrm>
        </p:grpSpPr>
        <p:grpSp>
          <p:nvGrpSpPr>
            <p:cNvPr id="31" name="Group 30">
              <a:extLst>
                <a:ext uri="{FF2B5EF4-FFF2-40B4-BE49-F238E27FC236}">
                  <a16:creationId xmlns:a16="http://schemas.microsoft.com/office/drawing/2014/main" id="{270C0DDF-0234-3E8D-E1E4-4B62C15F1747}"/>
                </a:ext>
              </a:extLst>
            </p:cNvPr>
            <p:cNvGrpSpPr/>
            <p:nvPr/>
          </p:nvGrpSpPr>
          <p:grpSpPr>
            <a:xfrm>
              <a:off x="3268174" y="4031185"/>
              <a:ext cx="1565097" cy="2345053"/>
              <a:chOff x="1375996" y="1576315"/>
              <a:chExt cx="1565097" cy="2345053"/>
            </a:xfrm>
          </p:grpSpPr>
          <p:sp>
            <p:nvSpPr>
              <p:cNvPr id="32" name="Right Triangle 31">
                <a:extLst>
                  <a:ext uri="{FF2B5EF4-FFF2-40B4-BE49-F238E27FC236}">
                    <a16:creationId xmlns:a16="http://schemas.microsoft.com/office/drawing/2014/main" id="{F8D10FC9-9FD5-1A21-49B8-4B704AFB12D4}"/>
                  </a:ext>
                </a:extLst>
              </p:cNvPr>
              <p:cNvSpPr/>
              <p:nvPr/>
            </p:nvSpPr>
            <p:spPr>
              <a:xfrm rot="10800000">
                <a:off x="1380392" y="1960685"/>
                <a:ext cx="148157" cy="145073"/>
              </a:xfrm>
              <a:prstGeom prst="rtTriangle">
                <a:avLst/>
              </a:prstGeom>
              <a:solidFill>
                <a:srgbClr val="1E6A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B739653-2C79-0E87-2385-E0AD2881B0A4}"/>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C50B827-DB14-1CC8-521B-17DD47B123AE}"/>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6E9442A3-A28F-6AF7-8A8E-6977D235047B}"/>
                  </a:ext>
                </a:extLst>
              </p:cNvPr>
              <p:cNvSpPr/>
              <p:nvPr/>
            </p:nvSpPr>
            <p:spPr>
              <a:xfrm>
                <a:off x="1375996" y="1661746"/>
                <a:ext cx="729762" cy="298939"/>
              </a:xfrm>
              <a:prstGeom prst="rect">
                <a:avLst/>
              </a:prstGeom>
              <a:solidFill>
                <a:srgbClr val="247B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5E81EF1-9E42-E2B0-7362-B4F6970F5035}"/>
                  </a:ext>
                </a:extLst>
              </p:cNvPr>
              <p:cNvSpPr txBox="1"/>
              <p:nvPr/>
            </p:nvSpPr>
            <p:spPr>
              <a:xfrm>
                <a:off x="1622181" y="1626549"/>
                <a:ext cx="483577" cy="369332"/>
              </a:xfrm>
              <a:prstGeom prst="rect">
                <a:avLst/>
              </a:prstGeom>
              <a:noFill/>
            </p:spPr>
            <p:txBody>
              <a:bodyPr wrap="square" rtlCol="0">
                <a:spAutoFit/>
              </a:bodyPr>
              <a:lstStyle/>
              <a:p>
                <a:r>
                  <a:rPr lang="en-US" dirty="0">
                    <a:solidFill>
                      <a:schemeClr val="bg1"/>
                    </a:solidFill>
                    <a:latin typeface="Tw Cen MT" panose="020B0602020104020603" pitchFamily="34" charset="77"/>
                  </a:rPr>
                  <a:t>02</a:t>
                </a:r>
              </a:p>
            </p:txBody>
          </p:sp>
          <p:sp>
            <p:nvSpPr>
              <p:cNvPr id="37" name="TextBox 36">
                <a:extLst>
                  <a:ext uri="{FF2B5EF4-FFF2-40B4-BE49-F238E27FC236}">
                    <a16:creationId xmlns:a16="http://schemas.microsoft.com/office/drawing/2014/main" id="{BCE0EF75-1CD3-9771-3F1B-9A13FA1C5DB0}"/>
                  </a:ext>
                </a:extLst>
              </p:cNvPr>
              <p:cNvSpPr txBox="1"/>
              <p:nvPr/>
            </p:nvSpPr>
            <p:spPr>
              <a:xfrm>
                <a:off x="1629760" y="1960740"/>
                <a:ext cx="1207434" cy="646331"/>
              </a:xfrm>
              <a:prstGeom prst="rect">
                <a:avLst/>
              </a:prstGeom>
              <a:noFill/>
            </p:spPr>
            <p:txBody>
              <a:bodyPr wrap="square" rtlCol="0">
                <a:spAutoFit/>
              </a:bodyPr>
              <a:lstStyle/>
              <a:p>
                <a:pPr algn="ctr"/>
                <a:r>
                  <a:rPr lang="en-US" dirty="0">
                    <a:latin typeface="Tw Cen MT" panose="020B0602020104020603" pitchFamily="34" charset="77"/>
                  </a:rPr>
                  <a:t>Learning Strategies</a:t>
                </a:r>
              </a:p>
            </p:txBody>
          </p:sp>
        </p:grpSp>
        <p:sp>
          <p:nvSpPr>
            <p:cNvPr id="2" name="TextBox 1">
              <a:extLst>
                <a:ext uri="{FF2B5EF4-FFF2-40B4-BE49-F238E27FC236}">
                  <a16:creationId xmlns:a16="http://schemas.microsoft.com/office/drawing/2014/main" id="{3A8CD0C1-9101-F555-FCDD-89BFF23D8DD6}"/>
                </a:ext>
              </a:extLst>
            </p:cNvPr>
            <p:cNvSpPr txBox="1"/>
            <p:nvPr/>
          </p:nvSpPr>
          <p:spPr>
            <a:xfrm>
              <a:off x="3573388" y="5976047"/>
              <a:ext cx="1090246" cy="246221"/>
            </a:xfrm>
            <a:prstGeom prst="rect">
              <a:avLst/>
            </a:prstGeom>
            <a:noFill/>
          </p:spPr>
          <p:txBody>
            <a:bodyPr wrap="square" rtlCol="0">
              <a:spAutoFit/>
            </a:bodyPr>
            <a:lstStyle/>
            <a:p>
              <a:pPr algn="ctr"/>
              <a:r>
                <a:rPr lang="en-US" sz="1000" dirty="0">
                  <a:latin typeface="Tw Cen MT" panose="020B0602020104020603" pitchFamily="34" charset="77"/>
                </a:rPr>
                <a:t>12 Questions</a:t>
              </a:r>
            </a:p>
          </p:txBody>
        </p:sp>
        <p:pic>
          <p:nvPicPr>
            <p:cNvPr id="112" name="Graphic 111" descr="Playbook outline">
              <a:extLst>
                <a:ext uri="{FF2B5EF4-FFF2-40B4-BE49-F238E27FC236}">
                  <a16:creationId xmlns:a16="http://schemas.microsoft.com/office/drawing/2014/main" id="{AE69C914-56D7-7958-9678-EC804492FB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59895" y="5135908"/>
              <a:ext cx="731520" cy="731520"/>
            </a:xfrm>
            <a:prstGeom prst="rect">
              <a:avLst/>
            </a:prstGeom>
          </p:spPr>
        </p:pic>
      </p:grpSp>
      <p:grpSp>
        <p:nvGrpSpPr>
          <p:cNvPr id="38" name="Group 37">
            <a:extLst>
              <a:ext uri="{FF2B5EF4-FFF2-40B4-BE49-F238E27FC236}">
                <a16:creationId xmlns:a16="http://schemas.microsoft.com/office/drawing/2014/main" id="{45C76E50-8895-C329-EB88-A023D38F65ED}"/>
              </a:ext>
            </a:extLst>
          </p:cNvPr>
          <p:cNvGrpSpPr/>
          <p:nvPr/>
        </p:nvGrpSpPr>
        <p:grpSpPr>
          <a:xfrm>
            <a:off x="5284699" y="4031185"/>
            <a:ext cx="1565097" cy="2345053"/>
            <a:chOff x="5284699" y="4031185"/>
            <a:chExt cx="1565097" cy="2345053"/>
          </a:xfrm>
        </p:grpSpPr>
        <p:grpSp>
          <p:nvGrpSpPr>
            <p:cNvPr id="44" name="Group 43">
              <a:extLst>
                <a:ext uri="{FF2B5EF4-FFF2-40B4-BE49-F238E27FC236}">
                  <a16:creationId xmlns:a16="http://schemas.microsoft.com/office/drawing/2014/main" id="{D28CBA1D-D0A5-65FE-7F95-8C30D2F802CB}"/>
                </a:ext>
              </a:extLst>
            </p:cNvPr>
            <p:cNvGrpSpPr/>
            <p:nvPr/>
          </p:nvGrpSpPr>
          <p:grpSpPr>
            <a:xfrm>
              <a:off x="5284699" y="4031185"/>
              <a:ext cx="1565097" cy="2345053"/>
              <a:chOff x="1375996" y="1576315"/>
              <a:chExt cx="1565097" cy="2345053"/>
            </a:xfrm>
          </p:grpSpPr>
          <p:sp>
            <p:nvSpPr>
              <p:cNvPr id="45" name="Right Triangle 44">
                <a:extLst>
                  <a:ext uri="{FF2B5EF4-FFF2-40B4-BE49-F238E27FC236}">
                    <a16:creationId xmlns:a16="http://schemas.microsoft.com/office/drawing/2014/main" id="{312F83B9-1709-BF01-EEF5-41801EA94565}"/>
                  </a:ext>
                </a:extLst>
              </p:cNvPr>
              <p:cNvSpPr/>
              <p:nvPr/>
            </p:nvSpPr>
            <p:spPr>
              <a:xfrm rot="10800000">
                <a:off x="1380392" y="1960685"/>
                <a:ext cx="148157" cy="145073"/>
              </a:xfrm>
              <a:prstGeom prst="rtTriangle">
                <a:avLst/>
              </a:prstGeom>
              <a:solidFill>
                <a:srgbClr val="E0C4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6E0136A-33EB-8B33-FC3A-F2C9A6F1E248}"/>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E63CF19-119F-7CF0-75EA-0DFAF52ED029}"/>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8" name="Rectangle 47">
                <a:extLst>
                  <a:ext uri="{FF2B5EF4-FFF2-40B4-BE49-F238E27FC236}">
                    <a16:creationId xmlns:a16="http://schemas.microsoft.com/office/drawing/2014/main" id="{2ADDAF7B-BC27-00F3-389D-52228845ADEF}"/>
                  </a:ext>
                </a:extLst>
              </p:cNvPr>
              <p:cNvSpPr/>
              <p:nvPr/>
            </p:nvSpPr>
            <p:spPr>
              <a:xfrm>
                <a:off x="1375996" y="1661746"/>
                <a:ext cx="729762" cy="298939"/>
              </a:xfrm>
              <a:prstGeom prst="rect">
                <a:avLst/>
              </a:prstGeom>
              <a:solidFill>
                <a:srgbClr val="FFE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F4CCE598-8A45-4A6A-7AAF-0660ABC6D40F}"/>
                  </a:ext>
                </a:extLst>
              </p:cNvPr>
              <p:cNvSpPr txBox="1"/>
              <p:nvPr/>
            </p:nvSpPr>
            <p:spPr>
              <a:xfrm>
                <a:off x="1622181" y="1626549"/>
                <a:ext cx="483577" cy="369332"/>
              </a:xfrm>
              <a:prstGeom prst="rect">
                <a:avLst/>
              </a:prstGeom>
              <a:noFill/>
            </p:spPr>
            <p:txBody>
              <a:bodyPr wrap="square" rtlCol="0">
                <a:spAutoFit/>
              </a:bodyPr>
              <a:lstStyle/>
              <a:p>
                <a:r>
                  <a:rPr lang="en-US" dirty="0">
                    <a:latin typeface="Tw Cen MT" panose="020B0602020104020603" pitchFamily="34" charset="77"/>
                  </a:rPr>
                  <a:t>03</a:t>
                </a:r>
              </a:p>
            </p:txBody>
          </p:sp>
          <p:sp>
            <p:nvSpPr>
              <p:cNvPr id="70" name="TextBox 69">
                <a:extLst>
                  <a:ext uri="{FF2B5EF4-FFF2-40B4-BE49-F238E27FC236}">
                    <a16:creationId xmlns:a16="http://schemas.microsoft.com/office/drawing/2014/main" id="{5AF7399D-E3B5-F1A4-B5F4-5FE6F4E058F4}"/>
                  </a:ext>
                </a:extLst>
              </p:cNvPr>
              <p:cNvSpPr txBox="1"/>
              <p:nvPr/>
            </p:nvSpPr>
            <p:spPr>
              <a:xfrm>
                <a:off x="1622182" y="1960740"/>
                <a:ext cx="1173740" cy="646331"/>
              </a:xfrm>
              <a:prstGeom prst="rect">
                <a:avLst/>
              </a:prstGeom>
              <a:noFill/>
            </p:spPr>
            <p:txBody>
              <a:bodyPr wrap="square" rtlCol="0">
                <a:spAutoFit/>
              </a:bodyPr>
              <a:lstStyle/>
              <a:p>
                <a:pPr algn="ctr"/>
                <a:r>
                  <a:rPr lang="en-US" dirty="0">
                    <a:latin typeface="Tw Cen MT" panose="020B0602020104020603" pitchFamily="34" charset="77"/>
                  </a:rPr>
                  <a:t>Learning Activities</a:t>
                </a:r>
              </a:p>
            </p:txBody>
          </p:sp>
        </p:grpSp>
        <p:sp>
          <p:nvSpPr>
            <p:cNvPr id="3" name="TextBox 2">
              <a:extLst>
                <a:ext uri="{FF2B5EF4-FFF2-40B4-BE49-F238E27FC236}">
                  <a16:creationId xmlns:a16="http://schemas.microsoft.com/office/drawing/2014/main" id="{2B7C749D-CD5F-E590-B4BB-C55421580B38}"/>
                </a:ext>
              </a:extLst>
            </p:cNvPr>
            <p:cNvSpPr txBox="1"/>
            <p:nvPr/>
          </p:nvSpPr>
          <p:spPr>
            <a:xfrm>
              <a:off x="5586225" y="5976046"/>
              <a:ext cx="1090246" cy="246221"/>
            </a:xfrm>
            <a:prstGeom prst="rect">
              <a:avLst/>
            </a:prstGeom>
            <a:noFill/>
          </p:spPr>
          <p:txBody>
            <a:bodyPr wrap="square" rtlCol="0">
              <a:spAutoFit/>
            </a:bodyPr>
            <a:lstStyle/>
            <a:p>
              <a:pPr algn="ctr"/>
              <a:r>
                <a:rPr lang="en-US" sz="1000" dirty="0">
                  <a:latin typeface="Tw Cen MT" panose="020B0602020104020603" pitchFamily="34" charset="77"/>
                </a:rPr>
                <a:t>12 Questions</a:t>
              </a:r>
            </a:p>
          </p:txBody>
        </p:sp>
        <p:pic>
          <p:nvPicPr>
            <p:cNvPr id="118" name="Graphic 117" descr="Internet outline">
              <a:extLst>
                <a:ext uri="{FF2B5EF4-FFF2-40B4-BE49-F238E27FC236}">
                  <a16:creationId xmlns:a16="http://schemas.microsoft.com/office/drawing/2014/main" id="{63B9021C-6570-4419-669B-5623C8F75B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30240" y="5119185"/>
              <a:ext cx="731520" cy="731520"/>
            </a:xfrm>
            <a:prstGeom prst="rect">
              <a:avLst/>
            </a:prstGeom>
          </p:spPr>
        </p:pic>
      </p:grpSp>
      <p:grpSp>
        <p:nvGrpSpPr>
          <p:cNvPr id="39" name="Group 38">
            <a:extLst>
              <a:ext uri="{FF2B5EF4-FFF2-40B4-BE49-F238E27FC236}">
                <a16:creationId xmlns:a16="http://schemas.microsoft.com/office/drawing/2014/main" id="{B7D9B99B-87A0-EC41-5FAF-7CB4A5DADF97}"/>
              </a:ext>
            </a:extLst>
          </p:cNvPr>
          <p:cNvGrpSpPr/>
          <p:nvPr/>
        </p:nvGrpSpPr>
        <p:grpSpPr>
          <a:xfrm>
            <a:off x="7293774" y="4031185"/>
            <a:ext cx="1565097" cy="2345053"/>
            <a:chOff x="7293774" y="4031185"/>
            <a:chExt cx="1565097" cy="2345053"/>
          </a:xfrm>
        </p:grpSpPr>
        <p:grpSp>
          <p:nvGrpSpPr>
            <p:cNvPr id="73" name="Group 72">
              <a:extLst>
                <a:ext uri="{FF2B5EF4-FFF2-40B4-BE49-F238E27FC236}">
                  <a16:creationId xmlns:a16="http://schemas.microsoft.com/office/drawing/2014/main" id="{007B2A81-1625-8AE2-3BBD-76DEBC57ACAB}"/>
                </a:ext>
              </a:extLst>
            </p:cNvPr>
            <p:cNvGrpSpPr/>
            <p:nvPr/>
          </p:nvGrpSpPr>
          <p:grpSpPr>
            <a:xfrm>
              <a:off x="7293774" y="4031185"/>
              <a:ext cx="1565097" cy="2345053"/>
              <a:chOff x="1375996" y="1576315"/>
              <a:chExt cx="1565097" cy="2345053"/>
            </a:xfrm>
          </p:grpSpPr>
          <p:sp>
            <p:nvSpPr>
              <p:cNvPr id="74" name="Right Triangle 73">
                <a:extLst>
                  <a:ext uri="{FF2B5EF4-FFF2-40B4-BE49-F238E27FC236}">
                    <a16:creationId xmlns:a16="http://schemas.microsoft.com/office/drawing/2014/main" id="{986D8B11-D543-740D-EECE-ABCAD9854498}"/>
                  </a:ext>
                </a:extLst>
              </p:cNvPr>
              <p:cNvSpPr/>
              <p:nvPr/>
            </p:nvSpPr>
            <p:spPr>
              <a:xfrm rot="10800000">
                <a:off x="1380392" y="1960685"/>
                <a:ext cx="148157" cy="145073"/>
              </a:xfrm>
              <a:prstGeom prst="rtTriangle">
                <a:avLst/>
              </a:prstGeom>
              <a:solidFill>
                <a:srgbClr val="CE50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C7C78D6-DDDC-3A4F-6D76-EDD4B43E3229}"/>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306BCD1-E17E-4B84-6BA8-35339F9976A3}"/>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7" name="Rectangle 76">
                <a:extLst>
                  <a:ext uri="{FF2B5EF4-FFF2-40B4-BE49-F238E27FC236}">
                    <a16:creationId xmlns:a16="http://schemas.microsoft.com/office/drawing/2014/main" id="{866F20FC-9139-395B-7C59-428FF072768B}"/>
                  </a:ext>
                </a:extLst>
              </p:cNvPr>
              <p:cNvSpPr/>
              <p:nvPr/>
            </p:nvSpPr>
            <p:spPr>
              <a:xfrm>
                <a:off x="1375996" y="1661746"/>
                <a:ext cx="729762" cy="298939"/>
              </a:xfrm>
              <a:prstGeom prst="rect">
                <a:avLst/>
              </a:prstGeom>
              <a:solidFill>
                <a:srgbClr val="F25F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A1309153-198A-19B3-1C0F-67FCCDDC0539}"/>
                  </a:ext>
                </a:extLst>
              </p:cNvPr>
              <p:cNvSpPr txBox="1"/>
              <p:nvPr/>
            </p:nvSpPr>
            <p:spPr>
              <a:xfrm>
                <a:off x="1622181" y="1626549"/>
                <a:ext cx="483577" cy="369332"/>
              </a:xfrm>
              <a:prstGeom prst="rect">
                <a:avLst/>
              </a:prstGeom>
              <a:noFill/>
            </p:spPr>
            <p:txBody>
              <a:bodyPr wrap="square" rtlCol="0">
                <a:spAutoFit/>
              </a:bodyPr>
              <a:lstStyle/>
              <a:p>
                <a:r>
                  <a:rPr lang="en-US" dirty="0">
                    <a:latin typeface="Tw Cen MT" panose="020B0602020104020603" pitchFamily="34" charset="77"/>
                  </a:rPr>
                  <a:t>04</a:t>
                </a:r>
              </a:p>
            </p:txBody>
          </p:sp>
          <p:sp>
            <p:nvSpPr>
              <p:cNvPr id="79" name="TextBox 78">
                <a:extLst>
                  <a:ext uri="{FF2B5EF4-FFF2-40B4-BE49-F238E27FC236}">
                    <a16:creationId xmlns:a16="http://schemas.microsoft.com/office/drawing/2014/main" id="{F4210110-780A-B2D1-96C3-2752AC068EAF}"/>
                  </a:ext>
                </a:extLst>
              </p:cNvPr>
              <p:cNvSpPr txBox="1"/>
              <p:nvPr/>
            </p:nvSpPr>
            <p:spPr>
              <a:xfrm>
                <a:off x="1629759" y="1960740"/>
                <a:ext cx="1205297" cy="369332"/>
              </a:xfrm>
              <a:prstGeom prst="rect">
                <a:avLst/>
              </a:prstGeom>
              <a:noFill/>
            </p:spPr>
            <p:txBody>
              <a:bodyPr wrap="square" rtlCol="0">
                <a:spAutoFit/>
              </a:bodyPr>
              <a:lstStyle/>
              <a:p>
                <a:pPr algn="ctr"/>
                <a:r>
                  <a:rPr lang="en-US" dirty="0">
                    <a:latin typeface="Tw Cen MT" panose="020B0602020104020603" pitchFamily="34" charset="77"/>
                  </a:rPr>
                  <a:t>Evaluation</a:t>
                </a:r>
              </a:p>
            </p:txBody>
          </p:sp>
        </p:grpSp>
        <p:sp>
          <p:nvSpPr>
            <p:cNvPr id="4" name="TextBox 3">
              <a:extLst>
                <a:ext uri="{FF2B5EF4-FFF2-40B4-BE49-F238E27FC236}">
                  <a16:creationId xmlns:a16="http://schemas.microsoft.com/office/drawing/2014/main" id="{EF3D65ED-8788-2DAC-2899-959C17A0B742}"/>
                </a:ext>
              </a:extLst>
            </p:cNvPr>
            <p:cNvSpPr txBox="1"/>
            <p:nvPr/>
          </p:nvSpPr>
          <p:spPr>
            <a:xfrm>
              <a:off x="7605062" y="5976045"/>
              <a:ext cx="1090246" cy="246221"/>
            </a:xfrm>
            <a:prstGeom prst="rect">
              <a:avLst/>
            </a:prstGeom>
            <a:noFill/>
          </p:spPr>
          <p:txBody>
            <a:bodyPr wrap="square" rtlCol="0">
              <a:spAutoFit/>
            </a:bodyPr>
            <a:lstStyle/>
            <a:p>
              <a:pPr algn="ctr"/>
              <a:r>
                <a:rPr lang="en-US" sz="1000" dirty="0">
                  <a:latin typeface="Tw Cen MT" panose="020B0602020104020603" pitchFamily="34" charset="77"/>
                </a:rPr>
                <a:t>12 Questions</a:t>
              </a:r>
            </a:p>
          </p:txBody>
        </p:sp>
        <p:pic>
          <p:nvPicPr>
            <p:cNvPr id="120" name="Graphic 119" descr="Clipboard Mixed outline">
              <a:extLst>
                <a:ext uri="{FF2B5EF4-FFF2-40B4-BE49-F238E27FC236}">
                  <a16:creationId xmlns:a16="http://schemas.microsoft.com/office/drawing/2014/main" id="{BB974C52-C1C7-E649-2837-12452E5D3E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86421" y="5119422"/>
              <a:ext cx="731520" cy="731520"/>
            </a:xfrm>
            <a:prstGeom prst="rect">
              <a:avLst/>
            </a:prstGeom>
          </p:spPr>
        </p:pic>
      </p:grpSp>
      <p:grpSp>
        <p:nvGrpSpPr>
          <p:cNvPr id="71" name="Group 70">
            <a:extLst>
              <a:ext uri="{FF2B5EF4-FFF2-40B4-BE49-F238E27FC236}">
                <a16:creationId xmlns:a16="http://schemas.microsoft.com/office/drawing/2014/main" id="{FBC46D64-C61C-3AEB-14C6-D7E9C45C2D67}"/>
              </a:ext>
            </a:extLst>
          </p:cNvPr>
          <p:cNvGrpSpPr/>
          <p:nvPr/>
        </p:nvGrpSpPr>
        <p:grpSpPr>
          <a:xfrm>
            <a:off x="9308162" y="4031185"/>
            <a:ext cx="1565097" cy="2345053"/>
            <a:chOff x="9308162" y="4031185"/>
            <a:chExt cx="1565097" cy="2345053"/>
          </a:xfrm>
        </p:grpSpPr>
        <p:grpSp>
          <p:nvGrpSpPr>
            <p:cNvPr id="82" name="Group 81">
              <a:extLst>
                <a:ext uri="{FF2B5EF4-FFF2-40B4-BE49-F238E27FC236}">
                  <a16:creationId xmlns:a16="http://schemas.microsoft.com/office/drawing/2014/main" id="{23009B81-F1A8-59B2-D48C-A74F97E8546B}"/>
                </a:ext>
              </a:extLst>
            </p:cNvPr>
            <p:cNvGrpSpPr/>
            <p:nvPr/>
          </p:nvGrpSpPr>
          <p:grpSpPr>
            <a:xfrm>
              <a:off x="9308162" y="4031185"/>
              <a:ext cx="1565097" cy="2345053"/>
              <a:chOff x="1375996" y="1576315"/>
              <a:chExt cx="1565097" cy="2345053"/>
            </a:xfrm>
          </p:grpSpPr>
          <p:sp>
            <p:nvSpPr>
              <p:cNvPr id="83" name="Right Triangle 82">
                <a:extLst>
                  <a:ext uri="{FF2B5EF4-FFF2-40B4-BE49-F238E27FC236}">
                    <a16:creationId xmlns:a16="http://schemas.microsoft.com/office/drawing/2014/main" id="{AFCF877B-3D0D-2701-EEB0-6AC499833822}"/>
                  </a:ext>
                </a:extLst>
              </p:cNvPr>
              <p:cNvSpPr/>
              <p:nvPr/>
            </p:nvSpPr>
            <p:spPr>
              <a:xfrm rot="10800000">
                <a:off x="1380392" y="1960685"/>
                <a:ext cx="148157" cy="145073"/>
              </a:xfrm>
              <a:prstGeom prst="rtTriangle">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30500E9-F0FF-ECBF-CF39-5A9AB74B32E2}"/>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CF0917D-EC60-E82B-EB3C-92C01EFEB1C6}"/>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6" name="Rectangle 85">
                <a:extLst>
                  <a:ext uri="{FF2B5EF4-FFF2-40B4-BE49-F238E27FC236}">
                    <a16:creationId xmlns:a16="http://schemas.microsoft.com/office/drawing/2014/main" id="{74BB317B-3537-2D28-E742-1C8BE509BFA4}"/>
                  </a:ext>
                </a:extLst>
              </p:cNvPr>
              <p:cNvSpPr/>
              <p:nvPr/>
            </p:nvSpPr>
            <p:spPr>
              <a:xfrm>
                <a:off x="1375996" y="1661746"/>
                <a:ext cx="729762" cy="298939"/>
              </a:xfrm>
              <a:prstGeom prst="rect">
                <a:avLst/>
              </a:prstGeom>
              <a:solidFill>
                <a:srgbClr val="8C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71F15542-232C-7E4C-4372-0B63603DF0C3}"/>
                  </a:ext>
                </a:extLst>
              </p:cNvPr>
              <p:cNvSpPr txBox="1"/>
              <p:nvPr/>
            </p:nvSpPr>
            <p:spPr>
              <a:xfrm>
                <a:off x="1622181" y="1626549"/>
                <a:ext cx="483577" cy="369332"/>
              </a:xfrm>
              <a:prstGeom prst="rect">
                <a:avLst/>
              </a:prstGeom>
              <a:noFill/>
            </p:spPr>
            <p:txBody>
              <a:bodyPr wrap="square" rtlCol="0">
                <a:spAutoFit/>
              </a:bodyPr>
              <a:lstStyle/>
              <a:p>
                <a:r>
                  <a:rPr lang="en-US" dirty="0">
                    <a:solidFill>
                      <a:schemeClr val="bg1"/>
                    </a:solidFill>
                    <a:latin typeface="Tw Cen MT" panose="020B0602020104020603" pitchFamily="34" charset="77"/>
                  </a:rPr>
                  <a:t>05</a:t>
                </a:r>
              </a:p>
            </p:txBody>
          </p:sp>
          <p:sp>
            <p:nvSpPr>
              <p:cNvPr id="88" name="TextBox 87">
                <a:extLst>
                  <a:ext uri="{FF2B5EF4-FFF2-40B4-BE49-F238E27FC236}">
                    <a16:creationId xmlns:a16="http://schemas.microsoft.com/office/drawing/2014/main" id="{37685F41-6159-E9A5-FFD5-3C23CEBC5D30}"/>
                  </a:ext>
                </a:extLst>
              </p:cNvPr>
              <p:cNvSpPr txBox="1"/>
              <p:nvPr/>
            </p:nvSpPr>
            <p:spPr>
              <a:xfrm>
                <a:off x="1532945" y="1960740"/>
                <a:ext cx="1408148" cy="646331"/>
              </a:xfrm>
              <a:prstGeom prst="rect">
                <a:avLst/>
              </a:prstGeom>
              <a:noFill/>
            </p:spPr>
            <p:txBody>
              <a:bodyPr wrap="square" lIns="45720" rIns="0" rtlCol="0">
                <a:spAutoFit/>
              </a:bodyPr>
              <a:lstStyle/>
              <a:p>
                <a:pPr algn="ctr"/>
                <a:r>
                  <a:rPr lang="en-US" dirty="0">
                    <a:latin typeface="Tw Cen MT" panose="020B0602020104020603" pitchFamily="34" charset="77"/>
                  </a:rPr>
                  <a:t>Interpersonal Skills</a:t>
                </a:r>
              </a:p>
            </p:txBody>
          </p:sp>
        </p:grpSp>
        <p:sp>
          <p:nvSpPr>
            <p:cNvPr id="5" name="TextBox 4">
              <a:extLst>
                <a:ext uri="{FF2B5EF4-FFF2-40B4-BE49-F238E27FC236}">
                  <a16:creationId xmlns:a16="http://schemas.microsoft.com/office/drawing/2014/main" id="{72A2321C-C47F-FD2A-DC1C-C53DF2422B9A}"/>
                </a:ext>
              </a:extLst>
            </p:cNvPr>
            <p:cNvSpPr txBox="1"/>
            <p:nvPr/>
          </p:nvSpPr>
          <p:spPr>
            <a:xfrm>
              <a:off x="9621864" y="5976045"/>
              <a:ext cx="1090246" cy="246221"/>
            </a:xfrm>
            <a:prstGeom prst="rect">
              <a:avLst/>
            </a:prstGeom>
            <a:noFill/>
          </p:spPr>
          <p:txBody>
            <a:bodyPr wrap="square" rtlCol="0">
              <a:spAutoFit/>
            </a:bodyPr>
            <a:lstStyle/>
            <a:p>
              <a:r>
                <a:rPr lang="en-US" sz="1000" dirty="0">
                  <a:latin typeface="Tw Cen MT" panose="020B0602020104020603" pitchFamily="34" charset="77"/>
                </a:rPr>
                <a:t>12 Questions</a:t>
              </a:r>
            </a:p>
          </p:txBody>
        </p:sp>
        <p:pic>
          <p:nvPicPr>
            <p:cNvPr id="122" name="Graphic 121" descr="Classroom outline">
              <a:extLst>
                <a:ext uri="{FF2B5EF4-FFF2-40B4-BE49-F238E27FC236}">
                  <a16:creationId xmlns:a16="http://schemas.microsoft.com/office/drawing/2014/main" id="{35491887-AE2C-2D74-C546-7C0AC4E2B0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96135" y="5135906"/>
              <a:ext cx="731520" cy="731520"/>
            </a:xfrm>
            <a:prstGeom prst="rect">
              <a:avLst/>
            </a:prstGeom>
          </p:spPr>
        </p:pic>
      </p:grpSp>
    </p:spTree>
    <p:extLst>
      <p:ext uri="{BB962C8B-B14F-4D97-AF65-F5344CB8AC3E}">
        <p14:creationId xmlns:p14="http://schemas.microsoft.com/office/powerpoint/2010/main" val="20137703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up)">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up)">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6.25E-7 -3.7037E-7 L 0.00117 -0.10139 " pathEditMode="relative" rAng="0" ptsTypes="AA">
                                      <p:cBhvr>
                                        <p:cTn id="31" dur="2000" fill="hold"/>
                                        <p:tgtEl>
                                          <p:spTgt spid="8"/>
                                        </p:tgtEl>
                                        <p:attrNameLst>
                                          <p:attrName>ppt_x</p:attrName>
                                          <p:attrName>ppt_y</p:attrName>
                                        </p:attrNameLst>
                                      </p:cBhvr>
                                      <p:rCtr x="52" y="-5069"/>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6.25E-7 -3.7037E-7 L 0.05794 -0.04676 " pathEditMode="relative" rAng="0" ptsTypes="AA">
                                      <p:cBhvr>
                                        <p:cTn id="35" dur="2000" fill="hold"/>
                                        <p:tgtEl>
                                          <p:spTgt spid="14"/>
                                        </p:tgtEl>
                                        <p:attrNameLst>
                                          <p:attrName>ppt_x</p:attrName>
                                          <p:attrName>ppt_y</p:attrName>
                                        </p:attrNameLst>
                                      </p:cBhvr>
                                      <p:rCtr x="2891" y="-2338"/>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6.25E-7 -3.7037E-7 L 0.0375 0.0956 " pathEditMode="relative" rAng="0" ptsTypes="AA">
                                      <p:cBhvr>
                                        <p:cTn id="39" dur="2000" fill="hold"/>
                                        <p:tgtEl>
                                          <p:spTgt spid="17"/>
                                        </p:tgtEl>
                                        <p:attrNameLst>
                                          <p:attrName>ppt_x</p:attrName>
                                          <p:attrName>ppt_y</p:attrName>
                                        </p:attrNameLst>
                                      </p:cBhvr>
                                      <p:rCtr x="1875" y="4769"/>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6.25E-7 -3.7037E-7 L -0.03451 0.09097 " pathEditMode="relative" rAng="0" ptsTypes="AA">
                                      <p:cBhvr>
                                        <p:cTn id="43" dur="2000" fill="hold"/>
                                        <p:tgtEl>
                                          <p:spTgt spid="20"/>
                                        </p:tgtEl>
                                        <p:attrNameLst>
                                          <p:attrName>ppt_x</p:attrName>
                                          <p:attrName>ppt_y</p:attrName>
                                        </p:attrNameLst>
                                      </p:cBhvr>
                                      <p:rCtr x="-1732" y="4537"/>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6.25E-7 -3.7037E-7 L -0.05807 -0.03356 " pathEditMode="relative" rAng="0" ptsTypes="AA">
                                      <p:cBhvr>
                                        <p:cTn id="47" dur="2000" fill="hold"/>
                                        <p:tgtEl>
                                          <p:spTgt spid="11"/>
                                        </p:tgtEl>
                                        <p:attrNameLst>
                                          <p:attrName>ppt_x</p:attrName>
                                          <p:attrName>ppt_y</p:attrName>
                                        </p:attrNameLst>
                                      </p:cBhvr>
                                      <p:rCtr x="-2904"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0" y="15695"/>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0" y="6141"/>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0" y="-6144"/>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0" y="-6144"/>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10" name="Group 9">
            <a:extLst>
              <a:ext uri="{FF2B5EF4-FFF2-40B4-BE49-F238E27FC236}">
                <a16:creationId xmlns:a16="http://schemas.microsoft.com/office/drawing/2014/main" id="{D4A41E56-4785-F4DE-F7ED-575CFEC21FE7}"/>
              </a:ext>
            </a:extLst>
          </p:cNvPr>
          <p:cNvGrpSpPr/>
          <p:nvPr/>
        </p:nvGrpSpPr>
        <p:grpSpPr>
          <a:xfrm>
            <a:off x="-3" y="1407"/>
            <a:ext cx="12192003" cy="6858002"/>
            <a:chOff x="-3" y="15694"/>
            <a:chExt cx="12192003" cy="6858002"/>
          </a:xfrm>
        </p:grpSpPr>
        <p:sp>
          <p:nvSpPr>
            <p:cNvPr id="11" name="Freeform 10">
              <a:extLst>
                <a:ext uri="{FF2B5EF4-FFF2-40B4-BE49-F238E27FC236}">
                  <a16:creationId xmlns:a16="http://schemas.microsoft.com/office/drawing/2014/main" id="{D8D2C973-5356-4B68-A51F-AC0D4F92F58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2786186C-B45F-8976-FC0C-41258961D719}"/>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11116102" y="1"/>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11116104" y="3"/>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1116102" y="0"/>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sp>
        <p:nvSpPr>
          <p:cNvPr id="2" name="TextBox 1">
            <a:extLst>
              <a:ext uri="{FF2B5EF4-FFF2-40B4-BE49-F238E27FC236}">
                <a16:creationId xmlns:a16="http://schemas.microsoft.com/office/drawing/2014/main" id="{5C02FD6E-3FE9-3F86-704B-4BEC9205F39D}"/>
              </a:ext>
            </a:extLst>
          </p:cNvPr>
          <p:cNvSpPr txBox="1"/>
          <p:nvPr/>
        </p:nvSpPr>
        <p:spPr>
          <a:xfrm>
            <a:off x="1936845" y="168837"/>
            <a:ext cx="8318310" cy="646331"/>
          </a:xfrm>
          <a:prstGeom prst="rect">
            <a:avLst/>
          </a:prstGeom>
          <a:noFill/>
        </p:spPr>
        <p:txBody>
          <a:bodyPr wrap="square" rtlCol="0">
            <a:spAutoFit/>
          </a:bodyPr>
          <a:lstStyle/>
          <a:p>
            <a:pPr algn="ctr"/>
            <a:r>
              <a:rPr lang="en-US" sz="3600" dirty="0">
                <a:latin typeface="Tw Cen MT" panose="020B0602020104020603" pitchFamily="34" charset="77"/>
              </a:rPr>
              <a:t>Adapting the SRSSDL for the Workplace</a:t>
            </a:r>
          </a:p>
        </p:txBody>
      </p:sp>
      <p:sp>
        <p:nvSpPr>
          <p:cNvPr id="3" name="Rounded Rectangle 2">
            <a:extLst>
              <a:ext uri="{FF2B5EF4-FFF2-40B4-BE49-F238E27FC236}">
                <a16:creationId xmlns:a16="http://schemas.microsoft.com/office/drawing/2014/main" id="{9E45380F-BF35-EA70-51F5-122DE01B02E5}"/>
              </a:ext>
            </a:extLst>
          </p:cNvPr>
          <p:cNvSpPr/>
          <p:nvPr/>
        </p:nvSpPr>
        <p:spPr>
          <a:xfrm>
            <a:off x="617581" y="1501870"/>
            <a:ext cx="4468823" cy="1852776"/>
          </a:xfrm>
          <a:prstGeom prst="roundRect">
            <a:avLst>
              <a:gd name="adj" fmla="val 6746"/>
            </a:avLst>
          </a:prstGeom>
          <a:solidFill>
            <a:schemeClr val="bg1"/>
          </a:solidFill>
          <a:ln w="38100">
            <a:solidFill>
              <a:srgbClr val="6767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w Cen MT" panose="020B0602020104020603" pitchFamily="34" charset="77"/>
              </a:rPr>
              <a:t>The Delphi Method was utilized to adapt the questions in each section to apply to the general workplace. The team of reviewers were 10 PhD faculty and students who all work full time in high knowledge demand industries</a:t>
            </a:r>
          </a:p>
        </p:txBody>
      </p:sp>
      <p:sp>
        <p:nvSpPr>
          <p:cNvPr id="4" name="TextBox 3">
            <a:extLst>
              <a:ext uri="{FF2B5EF4-FFF2-40B4-BE49-F238E27FC236}">
                <a16:creationId xmlns:a16="http://schemas.microsoft.com/office/drawing/2014/main" id="{1B2C6533-4B38-C61C-1001-930A4DAD0069}"/>
              </a:ext>
            </a:extLst>
          </p:cNvPr>
          <p:cNvSpPr txBox="1"/>
          <p:nvPr/>
        </p:nvSpPr>
        <p:spPr>
          <a:xfrm>
            <a:off x="2886685" y="3130430"/>
            <a:ext cx="2088107" cy="215444"/>
          </a:xfrm>
          <a:prstGeom prst="rect">
            <a:avLst/>
          </a:prstGeom>
          <a:noFill/>
        </p:spPr>
        <p:txBody>
          <a:bodyPr wrap="square" rtlCol="0">
            <a:spAutoFit/>
          </a:bodyPr>
          <a:lstStyle/>
          <a:p>
            <a:pPr algn="r"/>
            <a:r>
              <a:rPr lang="en-US" sz="800" dirty="0">
                <a:latin typeface="Tw Cen MT" panose="020B0602020104020603" pitchFamily="34" charset="77"/>
              </a:rPr>
              <a:t>(</a:t>
            </a:r>
            <a:r>
              <a:rPr lang="en-US" sz="800" dirty="0" err="1">
                <a:latin typeface="Tw Cen MT" panose="020B0602020104020603" pitchFamily="34" charset="77"/>
              </a:rPr>
              <a:t>Linstone</a:t>
            </a:r>
            <a:r>
              <a:rPr lang="en-US" sz="800" dirty="0">
                <a:latin typeface="Tw Cen MT" panose="020B0602020104020603" pitchFamily="34" charset="77"/>
              </a:rPr>
              <a:t> &amp; </a:t>
            </a:r>
            <a:r>
              <a:rPr lang="en-US" sz="800" dirty="0" err="1">
                <a:latin typeface="Tw Cen MT" panose="020B0602020104020603" pitchFamily="34" charset="77"/>
              </a:rPr>
              <a:t>Turoff</a:t>
            </a:r>
            <a:r>
              <a:rPr lang="en-US" sz="800" dirty="0">
                <a:latin typeface="Tw Cen MT" panose="020B0602020104020603" pitchFamily="34" charset="77"/>
              </a:rPr>
              <a:t>, 1975)</a:t>
            </a:r>
          </a:p>
        </p:txBody>
      </p:sp>
      <p:grpSp>
        <p:nvGrpSpPr>
          <p:cNvPr id="5" name="Group 4">
            <a:extLst>
              <a:ext uri="{FF2B5EF4-FFF2-40B4-BE49-F238E27FC236}">
                <a16:creationId xmlns:a16="http://schemas.microsoft.com/office/drawing/2014/main" id="{0CE6A5CC-AA9B-80C4-5F8C-B24FACCDE5EE}"/>
              </a:ext>
            </a:extLst>
          </p:cNvPr>
          <p:cNvGrpSpPr/>
          <p:nvPr/>
        </p:nvGrpSpPr>
        <p:grpSpPr>
          <a:xfrm>
            <a:off x="1412543" y="4532372"/>
            <a:ext cx="1439450" cy="2156791"/>
            <a:chOff x="1412543" y="4532372"/>
            <a:chExt cx="1439450" cy="2156791"/>
          </a:xfrm>
        </p:grpSpPr>
        <p:grpSp>
          <p:nvGrpSpPr>
            <p:cNvPr id="45" name="Group 44">
              <a:extLst>
                <a:ext uri="{FF2B5EF4-FFF2-40B4-BE49-F238E27FC236}">
                  <a16:creationId xmlns:a16="http://schemas.microsoft.com/office/drawing/2014/main" id="{523BA61A-CF4E-9F56-C651-1A552C31F3B1}"/>
                </a:ext>
              </a:extLst>
            </p:cNvPr>
            <p:cNvGrpSpPr/>
            <p:nvPr/>
          </p:nvGrpSpPr>
          <p:grpSpPr>
            <a:xfrm>
              <a:off x="1412543" y="4532372"/>
              <a:ext cx="1439450" cy="2156791"/>
              <a:chOff x="1375996" y="1576315"/>
              <a:chExt cx="1565097" cy="2345053"/>
            </a:xfrm>
          </p:grpSpPr>
          <p:sp>
            <p:nvSpPr>
              <p:cNvPr id="46" name="Right Triangle 45">
                <a:extLst>
                  <a:ext uri="{FF2B5EF4-FFF2-40B4-BE49-F238E27FC236}">
                    <a16:creationId xmlns:a16="http://schemas.microsoft.com/office/drawing/2014/main" id="{76C36948-7D59-31B5-45FF-AB23DF51CFDF}"/>
                  </a:ext>
                </a:extLst>
              </p:cNvPr>
              <p:cNvSpPr/>
              <p:nvPr/>
            </p:nvSpPr>
            <p:spPr>
              <a:xfrm rot="10800000">
                <a:off x="1380392" y="1960685"/>
                <a:ext cx="148157" cy="145073"/>
              </a:xfrm>
              <a:prstGeom prst="rtTriangle">
                <a:avLst/>
              </a:prstGeom>
              <a:solidFill>
                <a:srgbClr val="74B7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2AB44AB-73D0-9C2F-4E8B-DEA5A8DDF098}"/>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F82CE9A-26F8-5591-936C-54784AD7E654}"/>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9" name="Rectangle 48">
                <a:extLst>
                  <a:ext uri="{FF2B5EF4-FFF2-40B4-BE49-F238E27FC236}">
                    <a16:creationId xmlns:a16="http://schemas.microsoft.com/office/drawing/2014/main" id="{BB3E7978-CAD0-6865-06A3-13CD6FC5DCC8}"/>
                  </a:ext>
                </a:extLst>
              </p:cNvPr>
              <p:cNvSpPr/>
              <p:nvPr/>
            </p:nvSpPr>
            <p:spPr>
              <a:xfrm>
                <a:off x="1375996" y="1661746"/>
                <a:ext cx="729762" cy="298939"/>
              </a:xfrm>
              <a:prstGeom prst="rect">
                <a:avLst/>
              </a:prstGeom>
              <a:solidFill>
                <a:srgbClr val="81CB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928F5A02-DF9D-18B9-3B97-79129BDB9F9A}"/>
                  </a:ext>
                </a:extLst>
              </p:cNvPr>
              <p:cNvSpPr txBox="1"/>
              <p:nvPr/>
            </p:nvSpPr>
            <p:spPr>
              <a:xfrm>
                <a:off x="1622181" y="1626549"/>
                <a:ext cx="483577" cy="369332"/>
              </a:xfrm>
              <a:prstGeom prst="rect">
                <a:avLst/>
              </a:prstGeom>
              <a:noFill/>
            </p:spPr>
            <p:txBody>
              <a:bodyPr wrap="square" rtlCol="0">
                <a:spAutoFit/>
              </a:bodyPr>
              <a:lstStyle/>
              <a:p>
                <a:r>
                  <a:rPr lang="en-US" dirty="0">
                    <a:latin typeface="Tw Cen MT" panose="020B0602020104020603" pitchFamily="34" charset="77"/>
                  </a:rPr>
                  <a:t>01</a:t>
                </a:r>
              </a:p>
            </p:txBody>
          </p:sp>
          <p:sp>
            <p:nvSpPr>
              <p:cNvPr id="71" name="TextBox 70">
                <a:extLst>
                  <a:ext uri="{FF2B5EF4-FFF2-40B4-BE49-F238E27FC236}">
                    <a16:creationId xmlns:a16="http://schemas.microsoft.com/office/drawing/2014/main" id="{1D2B5DDE-8935-C56A-ACFE-BDAD67172AEB}"/>
                  </a:ext>
                </a:extLst>
              </p:cNvPr>
              <p:cNvSpPr txBox="1"/>
              <p:nvPr/>
            </p:nvSpPr>
            <p:spPr>
              <a:xfrm>
                <a:off x="1532945" y="1960740"/>
                <a:ext cx="1397166" cy="401570"/>
              </a:xfrm>
              <a:prstGeom prst="rect">
                <a:avLst/>
              </a:prstGeom>
              <a:noFill/>
            </p:spPr>
            <p:txBody>
              <a:bodyPr wrap="square" rtlCol="0">
                <a:spAutoFit/>
              </a:bodyPr>
              <a:lstStyle/>
              <a:p>
                <a:pPr algn="ctr"/>
                <a:r>
                  <a:rPr lang="en-US" dirty="0">
                    <a:latin typeface="Tw Cen MT" panose="020B0602020104020603" pitchFamily="34" charset="77"/>
                  </a:rPr>
                  <a:t>Awareness</a:t>
                </a:r>
              </a:p>
            </p:txBody>
          </p:sp>
          <p:sp>
            <p:nvSpPr>
              <p:cNvPr id="72" name="TextBox 71">
                <a:extLst>
                  <a:ext uri="{FF2B5EF4-FFF2-40B4-BE49-F238E27FC236}">
                    <a16:creationId xmlns:a16="http://schemas.microsoft.com/office/drawing/2014/main" id="{AC00BB01-EB52-2B1D-6182-D63D485A44CD}"/>
                  </a:ext>
                </a:extLst>
              </p:cNvPr>
              <p:cNvSpPr txBox="1"/>
              <p:nvPr/>
            </p:nvSpPr>
            <p:spPr>
              <a:xfrm>
                <a:off x="1723392" y="3521178"/>
                <a:ext cx="1090246" cy="246221"/>
              </a:xfrm>
              <a:prstGeom prst="rect">
                <a:avLst/>
              </a:prstGeom>
              <a:noFill/>
            </p:spPr>
            <p:txBody>
              <a:bodyPr wrap="square" rtlCol="0">
                <a:spAutoFit/>
              </a:bodyPr>
              <a:lstStyle/>
              <a:p>
                <a:pPr algn="ctr"/>
                <a:r>
                  <a:rPr lang="en-US" sz="1000" dirty="0">
                    <a:latin typeface="Tw Cen MT" panose="020B0602020104020603" pitchFamily="34" charset="77"/>
                  </a:rPr>
                  <a:t>12 Questions</a:t>
                </a:r>
              </a:p>
            </p:txBody>
          </p:sp>
        </p:grpSp>
        <p:pic>
          <p:nvPicPr>
            <p:cNvPr id="105" name="Graphic 104" descr="Head with gears outline">
              <a:extLst>
                <a:ext uri="{FF2B5EF4-FFF2-40B4-BE49-F238E27FC236}">
                  <a16:creationId xmlns:a16="http://schemas.microsoft.com/office/drawing/2014/main" id="{9F43A33D-5C06-98A4-D657-9BF8349601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0515" y="5490784"/>
              <a:ext cx="672793" cy="672793"/>
            </a:xfrm>
            <a:prstGeom prst="rect">
              <a:avLst/>
            </a:prstGeom>
          </p:spPr>
        </p:pic>
      </p:grpSp>
      <p:grpSp>
        <p:nvGrpSpPr>
          <p:cNvPr id="6" name="Group 5">
            <a:extLst>
              <a:ext uri="{FF2B5EF4-FFF2-40B4-BE49-F238E27FC236}">
                <a16:creationId xmlns:a16="http://schemas.microsoft.com/office/drawing/2014/main" id="{D7A61EDF-7DA4-698C-CCDC-6D12A0E02844}"/>
              </a:ext>
            </a:extLst>
          </p:cNvPr>
          <p:cNvGrpSpPr/>
          <p:nvPr/>
        </p:nvGrpSpPr>
        <p:grpSpPr>
          <a:xfrm>
            <a:off x="3423010" y="4532372"/>
            <a:ext cx="1439450" cy="2156791"/>
            <a:chOff x="3423010" y="4532372"/>
            <a:chExt cx="1439450" cy="2156791"/>
          </a:xfrm>
        </p:grpSpPr>
        <p:grpSp>
          <p:nvGrpSpPr>
            <p:cNvPr id="73" name="Group 72">
              <a:extLst>
                <a:ext uri="{FF2B5EF4-FFF2-40B4-BE49-F238E27FC236}">
                  <a16:creationId xmlns:a16="http://schemas.microsoft.com/office/drawing/2014/main" id="{F43D9A48-5559-C42F-F608-D289C7F4CEF8}"/>
                </a:ext>
              </a:extLst>
            </p:cNvPr>
            <p:cNvGrpSpPr/>
            <p:nvPr/>
          </p:nvGrpSpPr>
          <p:grpSpPr>
            <a:xfrm>
              <a:off x="3423010" y="4532372"/>
              <a:ext cx="1439450" cy="2156791"/>
              <a:chOff x="1375996" y="1576315"/>
              <a:chExt cx="1565097" cy="2345053"/>
            </a:xfrm>
          </p:grpSpPr>
          <p:sp>
            <p:nvSpPr>
              <p:cNvPr id="74" name="Right Triangle 73">
                <a:extLst>
                  <a:ext uri="{FF2B5EF4-FFF2-40B4-BE49-F238E27FC236}">
                    <a16:creationId xmlns:a16="http://schemas.microsoft.com/office/drawing/2014/main" id="{F64970CE-4328-9D4A-7C30-B1346C884C3B}"/>
                  </a:ext>
                </a:extLst>
              </p:cNvPr>
              <p:cNvSpPr/>
              <p:nvPr/>
            </p:nvSpPr>
            <p:spPr>
              <a:xfrm rot="10800000">
                <a:off x="1380392" y="1960685"/>
                <a:ext cx="148157" cy="145073"/>
              </a:xfrm>
              <a:prstGeom prst="rtTriangle">
                <a:avLst/>
              </a:prstGeom>
              <a:solidFill>
                <a:srgbClr val="1E6A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BA9F36B5-7AD9-9B5C-E81F-24E11404ED78}"/>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3C043FF-5D63-BF7E-3E3C-41E7A2133AC5}"/>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7" name="Rectangle 76">
                <a:extLst>
                  <a:ext uri="{FF2B5EF4-FFF2-40B4-BE49-F238E27FC236}">
                    <a16:creationId xmlns:a16="http://schemas.microsoft.com/office/drawing/2014/main" id="{A519F7CA-A49E-8742-162E-8357D3CCA0C4}"/>
                  </a:ext>
                </a:extLst>
              </p:cNvPr>
              <p:cNvSpPr/>
              <p:nvPr/>
            </p:nvSpPr>
            <p:spPr>
              <a:xfrm>
                <a:off x="1375996" y="1661746"/>
                <a:ext cx="729762" cy="298939"/>
              </a:xfrm>
              <a:prstGeom prst="rect">
                <a:avLst/>
              </a:prstGeom>
              <a:solidFill>
                <a:srgbClr val="247B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C8DCE809-8BD5-5069-95E5-6298F296D61F}"/>
                  </a:ext>
                </a:extLst>
              </p:cNvPr>
              <p:cNvSpPr txBox="1"/>
              <p:nvPr/>
            </p:nvSpPr>
            <p:spPr>
              <a:xfrm>
                <a:off x="1622181" y="1626549"/>
                <a:ext cx="483577" cy="401570"/>
              </a:xfrm>
              <a:prstGeom prst="rect">
                <a:avLst/>
              </a:prstGeom>
              <a:noFill/>
            </p:spPr>
            <p:txBody>
              <a:bodyPr wrap="square" rtlCol="0">
                <a:spAutoFit/>
              </a:bodyPr>
              <a:lstStyle/>
              <a:p>
                <a:r>
                  <a:rPr lang="en-US" dirty="0">
                    <a:solidFill>
                      <a:schemeClr val="bg1"/>
                    </a:solidFill>
                    <a:latin typeface="Tw Cen MT" panose="020B0602020104020603" pitchFamily="34" charset="77"/>
                  </a:rPr>
                  <a:t>02</a:t>
                </a:r>
              </a:p>
            </p:txBody>
          </p:sp>
          <p:sp>
            <p:nvSpPr>
              <p:cNvPr id="79" name="TextBox 78">
                <a:extLst>
                  <a:ext uri="{FF2B5EF4-FFF2-40B4-BE49-F238E27FC236}">
                    <a16:creationId xmlns:a16="http://schemas.microsoft.com/office/drawing/2014/main" id="{0100663F-CE63-46CE-E507-92C99BFC376B}"/>
                  </a:ext>
                </a:extLst>
              </p:cNvPr>
              <p:cNvSpPr txBox="1"/>
              <p:nvPr/>
            </p:nvSpPr>
            <p:spPr>
              <a:xfrm>
                <a:off x="1629760" y="1960740"/>
                <a:ext cx="1207434" cy="646331"/>
              </a:xfrm>
              <a:prstGeom prst="rect">
                <a:avLst/>
              </a:prstGeom>
              <a:noFill/>
            </p:spPr>
            <p:txBody>
              <a:bodyPr wrap="square" rtlCol="0">
                <a:spAutoFit/>
              </a:bodyPr>
              <a:lstStyle/>
              <a:p>
                <a:pPr algn="ctr"/>
                <a:r>
                  <a:rPr lang="en-US" dirty="0">
                    <a:latin typeface="Tw Cen MT" panose="020B0602020104020603" pitchFamily="34" charset="77"/>
                  </a:rPr>
                  <a:t>Learning Strategies</a:t>
                </a:r>
              </a:p>
            </p:txBody>
          </p:sp>
        </p:grpSp>
        <p:sp>
          <p:nvSpPr>
            <p:cNvPr id="101" name="TextBox 100">
              <a:extLst>
                <a:ext uri="{FF2B5EF4-FFF2-40B4-BE49-F238E27FC236}">
                  <a16:creationId xmlns:a16="http://schemas.microsoft.com/office/drawing/2014/main" id="{B7B869BC-44B5-A442-B73E-54F84F0AD5CB}"/>
                </a:ext>
              </a:extLst>
            </p:cNvPr>
            <p:cNvSpPr txBox="1"/>
            <p:nvPr/>
          </p:nvSpPr>
          <p:spPr>
            <a:xfrm>
              <a:off x="3728223" y="6308739"/>
              <a:ext cx="1002720" cy="246221"/>
            </a:xfrm>
            <a:prstGeom prst="rect">
              <a:avLst/>
            </a:prstGeom>
            <a:noFill/>
          </p:spPr>
          <p:txBody>
            <a:bodyPr wrap="square" rtlCol="0">
              <a:spAutoFit/>
            </a:bodyPr>
            <a:lstStyle/>
            <a:p>
              <a:pPr algn="ctr"/>
              <a:r>
                <a:rPr lang="en-US" sz="1000" dirty="0">
                  <a:latin typeface="Tw Cen MT" panose="020B0602020104020603" pitchFamily="34" charset="77"/>
                </a:rPr>
                <a:t>12 Questions</a:t>
              </a:r>
            </a:p>
          </p:txBody>
        </p:sp>
        <p:pic>
          <p:nvPicPr>
            <p:cNvPr id="106" name="Graphic 105" descr="Playbook outline">
              <a:extLst>
                <a:ext uri="{FF2B5EF4-FFF2-40B4-BE49-F238E27FC236}">
                  <a16:creationId xmlns:a16="http://schemas.microsoft.com/office/drawing/2014/main" id="{038C4AEB-474B-EB50-1A8C-7B6A5CE0F4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4730" y="5507559"/>
              <a:ext cx="672793" cy="672793"/>
            </a:xfrm>
            <a:prstGeom prst="rect">
              <a:avLst/>
            </a:prstGeom>
          </p:spPr>
        </p:pic>
      </p:grpSp>
      <p:grpSp>
        <p:nvGrpSpPr>
          <p:cNvPr id="7" name="Group 6">
            <a:extLst>
              <a:ext uri="{FF2B5EF4-FFF2-40B4-BE49-F238E27FC236}">
                <a16:creationId xmlns:a16="http://schemas.microsoft.com/office/drawing/2014/main" id="{F7A57168-5003-2E1E-0488-2210F4F50219}"/>
              </a:ext>
            </a:extLst>
          </p:cNvPr>
          <p:cNvGrpSpPr/>
          <p:nvPr/>
        </p:nvGrpSpPr>
        <p:grpSpPr>
          <a:xfrm>
            <a:off x="5439535" y="4532372"/>
            <a:ext cx="1439450" cy="2156791"/>
            <a:chOff x="5439535" y="4532372"/>
            <a:chExt cx="1439450" cy="2156791"/>
          </a:xfrm>
        </p:grpSpPr>
        <p:grpSp>
          <p:nvGrpSpPr>
            <p:cNvPr id="80" name="Group 79">
              <a:extLst>
                <a:ext uri="{FF2B5EF4-FFF2-40B4-BE49-F238E27FC236}">
                  <a16:creationId xmlns:a16="http://schemas.microsoft.com/office/drawing/2014/main" id="{0425E8C9-580C-A962-4FE0-AEAFC9C52640}"/>
                </a:ext>
              </a:extLst>
            </p:cNvPr>
            <p:cNvGrpSpPr/>
            <p:nvPr/>
          </p:nvGrpSpPr>
          <p:grpSpPr>
            <a:xfrm>
              <a:off x="5439535" y="4532372"/>
              <a:ext cx="1439450" cy="2156791"/>
              <a:chOff x="1375996" y="1576315"/>
              <a:chExt cx="1565097" cy="2345053"/>
            </a:xfrm>
          </p:grpSpPr>
          <p:sp>
            <p:nvSpPr>
              <p:cNvPr id="81" name="Right Triangle 80">
                <a:extLst>
                  <a:ext uri="{FF2B5EF4-FFF2-40B4-BE49-F238E27FC236}">
                    <a16:creationId xmlns:a16="http://schemas.microsoft.com/office/drawing/2014/main" id="{60627D81-B3ED-C56B-8955-B1364A16C9E8}"/>
                  </a:ext>
                </a:extLst>
              </p:cNvPr>
              <p:cNvSpPr/>
              <p:nvPr/>
            </p:nvSpPr>
            <p:spPr>
              <a:xfrm rot="10800000">
                <a:off x="1380392" y="1960685"/>
                <a:ext cx="148157" cy="145073"/>
              </a:xfrm>
              <a:prstGeom prst="rtTriangle">
                <a:avLst/>
              </a:prstGeom>
              <a:solidFill>
                <a:srgbClr val="E0C4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B925F52-0CE7-CF24-3E50-D6DF36F474C8}"/>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B174D58-1555-273B-C44D-C49E5D7C1C47}"/>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4" name="Rectangle 83">
                <a:extLst>
                  <a:ext uri="{FF2B5EF4-FFF2-40B4-BE49-F238E27FC236}">
                    <a16:creationId xmlns:a16="http://schemas.microsoft.com/office/drawing/2014/main" id="{6C61908A-7DBF-F29E-E296-E4EDB36E6CD4}"/>
                  </a:ext>
                </a:extLst>
              </p:cNvPr>
              <p:cNvSpPr/>
              <p:nvPr/>
            </p:nvSpPr>
            <p:spPr>
              <a:xfrm>
                <a:off x="1375996" y="1661746"/>
                <a:ext cx="729762" cy="298939"/>
              </a:xfrm>
              <a:prstGeom prst="rect">
                <a:avLst/>
              </a:prstGeom>
              <a:solidFill>
                <a:srgbClr val="FFE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9C993D82-F89F-CE7E-BCF1-C0631DCD8FD9}"/>
                  </a:ext>
                </a:extLst>
              </p:cNvPr>
              <p:cNvSpPr txBox="1"/>
              <p:nvPr/>
            </p:nvSpPr>
            <p:spPr>
              <a:xfrm>
                <a:off x="1622181" y="1626549"/>
                <a:ext cx="483577" cy="369332"/>
              </a:xfrm>
              <a:prstGeom prst="rect">
                <a:avLst/>
              </a:prstGeom>
              <a:noFill/>
            </p:spPr>
            <p:txBody>
              <a:bodyPr wrap="square" rtlCol="0">
                <a:spAutoFit/>
              </a:bodyPr>
              <a:lstStyle/>
              <a:p>
                <a:r>
                  <a:rPr lang="en-US" dirty="0">
                    <a:latin typeface="Tw Cen MT" panose="020B0602020104020603" pitchFamily="34" charset="77"/>
                  </a:rPr>
                  <a:t>03</a:t>
                </a:r>
              </a:p>
            </p:txBody>
          </p:sp>
          <p:sp>
            <p:nvSpPr>
              <p:cNvPr id="86" name="TextBox 85">
                <a:extLst>
                  <a:ext uri="{FF2B5EF4-FFF2-40B4-BE49-F238E27FC236}">
                    <a16:creationId xmlns:a16="http://schemas.microsoft.com/office/drawing/2014/main" id="{86904089-DB87-D318-59C0-56D576DF594B}"/>
                  </a:ext>
                </a:extLst>
              </p:cNvPr>
              <p:cNvSpPr txBox="1"/>
              <p:nvPr/>
            </p:nvSpPr>
            <p:spPr>
              <a:xfrm>
                <a:off x="1622182" y="1960740"/>
                <a:ext cx="1173740" cy="646331"/>
              </a:xfrm>
              <a:prstGeom prst="rect">
                <a:avLst/>
              </a:prstGeom>
              <a:noFill/>
            </p:spPr>
            <p:txBody>
              <a:bodyPr wrap="square" rtlCol="0">
                <a:spAutoFit/>
              </a:bodyPr>
              <a:lstStyle/>
              <a:p>
                <a:pPr algn="ctr"/>
                <a:r>
                  <a:rPr lang="en-US" dirty="0">
                    <a:latin typeface="Tw Cen MT" panose="020B0602020104020603" pitchFamily="34" charset="77"/>
                  </a:rPr>
                  <a:t>Learning Activities</a:t>
                </a:r>
              </a:p>
            </p:txBody>
          </p:sp>
        </p:grpSp>
        <p:sp>
          <p:nvSpPr>
            <p:cNvPr id="102" name="TextBox 101">
              <a:extLst>
                <a:ext uri="{FF2B5EF4-FFF2-40B4-BE49-F238E27FC236}">
                  <a16:creationId xmlns:a16="http://schemas.microsoft.com/office/drawing/2014/main" id="{162E9E03-B863-D760-B24C-5A01D64F5D64}"/>
                </a:ext>
              </a:extLst>
            </p:cNvPr>
            <p:cNvSpPr txBox="1"/>
            <p:nvPr/>
          </p:nvSpPr>
          <p:spPr>
            <a:xfrm>
              <a:off x="5741060" y="6308738"/>
              <a:ext cx="1002720" cy="246221"/>
            </a:xfrm>
            <a:prstGeom prst="rect">
              <a:avLst/>
            </a:prstGeom>
            <a:noFill/>
          </p:spPr>
          <p:txBody>
            <a:bodyPr wrap="square" rtlCol="0">
              <a:spAutoFit/>
            </a:bodyPr>
            <a:lstStyle/>
            <a:p>
              <a:pPr algn="ctr"/>
              <a:r>
                <a:rPr lang="en-US" sz="1000" dirty="0">
                  <a:latin typeface="Tw Cen MT" panose="020B0602020104020603" pitchFamily="34" charset="77"/>
                </a:rPr>
                <a:t>12 Questions</a:t>
              </a:r>
            </a:p>
          </p:txBody>
        </p:sp>
        <p:pic>
          <p:nvPicPr>
            <p:cNvPr id="107" name="Graphic 106" descr="Internet outline">
              <a:extLst>
                <a:ext uri="{FF2B5EF4-FFF2-40B4-BE49-F238E27FC236}">
                  <a16:creationId xmlns:a16="http://schemas.microsoft.com/office/drawing/2014/main" id="{54AD90B1-0993-13BE-CA4B-0D188EF20B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85075" y="5490836"/>
              <a:ext cx="672793" cy="672793"/>
            </a:xfrm>
            <a:prstGeom prst="rect">
              <a:avLst/>
            </a:prstGeom>
          </p:spPr>
        </p:pic>
      </p:grpSp>
      <p:grpSp>
        <p:nvGrpSpPr>
          <p:cNvPr id="8" name="Group 7">
            <a:extLst>
              <a:ext uri="{FF2B5EF4-FFF2-40B4-BE49-F238E27FC236}">
                <a16:creationId xmlns:a16="http://schemas.microsoft.com/office/drawing/2014/main" id="{BC2BEC36-BDEE-6468-E6ED-867F597134E7}"/>
              </a:ext>
            </a:extLst>
          </p:cNvPr>
          <p:cNvGrpSpPr/>
          <p:nvPr/>
        </p:nvGrpSpPr>
        <p:grpSpPr>
          <a:xfrm>
            <a:off x="7448610" y="4532372"/>
            <a:ext cx="1439450" cy="2156791"/>
            <a:chOff x="7448610" y="4532372"/>
            <a:chExt cx="1439450" cy="2156791"/>
          </a:xfrm>
        </p:grpSpPr>
        <p:grpSp>
          <p:nvGrpSpPr>
            <p:cNvPr id="87" name="Group 86">
              <a:extLst>
                <a:ext uri="{FF2B5EF4-FFF2-40B4-BE49-F238E27FC236}">
                  <a16:creationId xmlns:a16="http://schemas.microsoft.com/office/drawing/2014/main" id="{CB58ED39-D2B1-C26D-CF5C-FF1DA64C7E47}"/>
                </a:ext>
              </a:extLst>
            </p:cNvPr>
            <p:cNvGrpSpPr/>
            <p:nvPr/>
          </p:nvGrpSpPr>
          <p:grpSpPr>
            <a:xfrm>
              <a:off x="7448610" y="4532372"/>
              <a:ext cx="1439450" cy="2156791"/>
              <a:chOff x="1375996" y="1576315"/>
              <a:chExt cx="1565097" cy="2345053"/>
            </a:xfrm>
          </p:grpSpPr>
          <p:sp>
            <p:nvSpPr>
              <p:cNvPr id="88" name="Right Triangle 87">
                <a:extLst>
                  <a:ext uri="{FF2B5EF4-FFF2-40B4-BE49-F238E27FC236}">
                    <a16:creationId xmlns:a16="http://schemas.microsoft.com/office/drawing/2014/main" id="{4A2B6576-9706-80F8-FED4-5C7BD3DFA489}"/>
                  </a:ext>
                </a:extLst>
              </p:cNvPr>
              <p:cNvSpPr/>
              <p:nvPr/>
            </p:nvSpPr>
            <p:spPr>
              <a:xfrm rot="10800000">
                <a:off x="1380392" y="1960685"/>
                <a:ext cx="148157" cy="145073"/>
              </a:xfrm>
              <a:prstGeom prst="rtTriangle">
                <a:avLst/>
              </a:prstGeom>
              <a:solidFill>
                <a:srgbClr val="CE50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63CD603-4963-F390-258A-37DAAF5C22C6}"/>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02FADB8D-7D66-C549-31E0-BCB478F516CD}"/>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1" name="Rectangle 90">
                <a:extLst>
                  <a:ext uri="{FF2B5EF4-FFF2-40B4-BE49-F238E27FC236}">
                    <a16:creationId xmlns:a16="http://schemas.microsoft.com/office/drawing/2014/main" id="{D92ADC09-5710-D799-BF0A-AB05E6C6E687}"/>
                  </a:ext>
                </a:extLst>
              </p:cNvPr>
              <p:cNvSpPr/>
              <p:nvPr/>
            </p:nvSpPr>
            <p:spPr>
              <a:xfrm>
                <a:off x="1375996" y="1661746"/>
                <a:ext cx="729762" cy="298939"/>
              </a:xfrm>
              <a:prstGeom prst="rect">
                <a:avLst/>
              </a:prstGeom>
              <a:solidFill>
                <a:srgbClr val="F25F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EC95606C-09C0-DDFB-549B-02E5FCF28AAC}"/>
                  </a:ext>
                </a:extLst>
              </p:cNvPr>
              <p:cNvSpPr txBox="1"/>
              <p:nvPr/>
            </p:nvSpPr>
            <p:spPr>
              <a:xfrm>
                <a:off x="1622181" y="1626549"/>
                <a:ext cx="483577" cy="369332"/>
              </a:xfrm>
              <a:prstGeom prst="rect">
                <a:avLst/>
              </a:prstGeom>
              <a:noFill/>
            </p:spPr>
            <p:txBody>
              <a:bodyPr wrap="square" rtlCol="0">
                <a:spAutoFit/>
              </a:bodyPr>
              <a:lstStyle/>
              <a:p>
                <a:r>
                  <a:rPr lang="en-US" dirty="0">
                    <a:latin typeface="Tw Cen MT" panose="020B0602020104020603" pitchFamily="34" charset="77"/>
                  </a:rPr>
                  <a:t>04</a:t>
                </a:r>
              </a:p>
            </p:txBody>
          </p:sp>
          <p:sp>
            <p:nvSpPr>
              <p:cNvPr id="93" name="TextBox 92">
                <a:extLst>
                  <a:ext uri="{FF2B5EF4-FFF2-40B4-BE49-F238E27FC236}">
                    <a16:creationId xmlns:a16="http://schemas.microsoft.com/office/drawing/2014/main" id="{2CA9CD52-9DBF-2484-9DC3-3AA3DEA2842B}"/>
                  </a:ext>
                </a:extLst>
              </p:cNvPr>
              <p:cNvSpPr txBox="1"/>
              <p:nvPr/>
            </p:nvSpPr>
            <p:spPr>
              <a:xfrm>
                <a:off x="1629759" y="1960740"/>
                <a:ext cx="1205297" cy="369332"/>
              </a:xfrm>
              <a:prstGeom prst="rect">
                <a:avLst/>
              </a:prstGeom>
              <a:noFill/>
            </p:spPr>
            <p:txBody>
              <a:bodyPr wrap="square" rtlCol="0">
                <a:spAutoFit/>
              </a:bodyPr>
              <a:lstStyle/>
              <a:p>
                <a:pPr algn="ctr"/>
                <a:r>
                  <a:rPr lang="en-US" dirty="0">
                    <a:latin typeface="Tw Cen MT" panose="020B0602020104020603" pitchFamily="34" charset="77"/>
                  </a:rPr>
                  <a:t>Evaluation</a:t>
                </a:r>
              </a:p>
            </p:txBody>
          </p:sp>
        </p:grpSp>
        <p:sp>
          <p:nvSpPr>
            <p:cNvPr id="103" name="TextBox 102">
              <a:extLst>
                <a:ext uri="{FF2B5EF4-FFF2-40B4-BE49-F238E27FC236}">
                  <a16:creationId xmlns:a16="http://schemas.microsoft.com/office/drawing/2014/main" id="{620691A3-AFE1-951C-859C-8ECCD7B9EAD2}"/>
                </a:ext>
              </a:extLst>
            </p:cNvPr>
            <p:cNvSpPr txBox="1"/>
            <p:nvPr/>
          </p:nvSpPr>
          <p:spPr>
            <a:xfrm>
              <a:off x="7759897" y="6308737"/>
              <a:ext cx="1002720" cy="246221"/>
            </a:xfrm>
            <a:prstGeom prst="rect">
              <a:avLst/>
            </a:prstGeom>
            <a:noFill/>
          </p:spPr>
          <p:txBody>
            <a:bodyPr wrap="square" rtlCol="0">
              <a:spAutoFit/>
            </a:bodyPr>
            <a:lstStyle/>
            <a:p>
              <a:pPr algn="ctr"/>
              <a:r>
                <a:rPr lang="en-US" sz="1000" dirty="0">
                  <a:latin typeface="Tw Cen MT" panose="020B0602020104020603" pitchFamily="34" charset="77"/>
                </a:rPr>
                <a:t>14 Questions</a:t>
              </a:r>
            </a:p>
          </p:txBody>
        </p:sp>
        <p:pic>
          <p:nvPicPr>
            <p:cNvPr id="108" name="Graphic 107" descr="Clipboard Mixed outline">
              <a:extLst>
                <a:ext uri="{FF2B5EF4-FFF2-40B4-BE49-F238E27FC236}">
                  <a16:creationId xmlns:a16="http://schemas.microsoft.com/office/drawing/2014/main" id="{8D0B7A86-1B3C-30DE-18D9-B49CFE303B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41256" y="5491073"/>
              <a:ext cx="672793" cy="672793"/>
            </a:xfrm>
            <a:prstGeom prst="rect">
              <a:avLst/>
            </a:prstGeom>
          </p:spPr>
        </p:pic>
      </p:grpSp>
      <p:grpSp>
        <p:nvGrpSpPr>
          <p:cNvPr id="9" name="Group 8">
            <a:extLst>
              <a:ext uri="{FF2B5EF4-FFF2-40B4-BE49-F238E27FC236}">
                <a16:creationId xmlns:a16="http://schemas.microsoft.com/office/drawing/2014/main" id="{940DD332-3254-C692-EE5E-C03C21386768}"/>
              </a:ext>
            </a:extLst>
          </p:cNvPr>
          <p:cNvGrpSpPr/>
          <p:nvPr/>
        </p:nvGrpSpPr>
        <p:grpSpPr>
          <a:xfrm>
            <a:off x="9462998" y="4532372"/>
            <a:ext cx="1439450" cy="2156791"/>
            <a:chOff x="9462998" y="4532372"/>
            <a:chExt cx="1439450" cy="2156791"/>
          </a:xfrm>
        </p:grpSpPr>
        <p:grpSp>
          <p:nvGrpSpPr>
            <p:cNvPr id="94" name="Group 93">
              <a:extLst>
                <a:ext uri="{FF2B5EF4-FFF2-40B4-BE49-F238E27FC236}">
                  <a16:creationId xmlns:a16="http://schemas.microsoft.com/office/drawing/2014/main" id="{976DC25A-13D6-B90D-0469-874D4F743493}"/>
                </a:ext>
              </a:extLst>
            </p:cNvPr>
            <p:cNvGrpSpPr/>
            <p:nvPr/>
          </p:nvGrpSpPr>
          <p:grpSpPr>
            <a:xfrm>
              <a:off x="9462998" y="4532372"/>
              <a:ext cx="1439450" cy="2156791"/>
              <a:chOff x="1375996" y="1576315"/>
              <a:chExt cx="1565097" cy="2345053"/>
            </a:xfrm>
          </p:grpSpPr>
          <p:sp>
            <p:nvSpPr>
              <p:cNvPr id="95" name="Right Triangle 94">
                <a:extLst>
                  <a:ext uri="{FF2B5EF4-FFF2-40B4-BE49-F238E27FC236}">
                    <a16:creationId xmlns:a16="http://schemas.microsoft.com/office/drawing/2014/main" id="{F2A04F0A-708B-D65B-C082-20194DA865BF}"/>
                  </a:ext>
                </a:extLst>
              </p:cNvPr>
              <p:cNvSpPr/>
              <p:nvPr/>
            </p:nvSpPr>
            <p:spPr>
              <a:xfrm rot="10800000">
                <a:off x="1380392" y="1960685"/>
                <a:ext cx="148157" cy="145073"/>
              </a:xfrm>
              <a:prstGeom prst="rtTriangle">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C4C8A609-CD79-E6AF-4D76-3A82B0F8E2F5}"/>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EB4A10E-BC7B-22DA-26FB-B8C911B16612}"/>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8" name="Rectangle 97">
                <a:extLst>
                  <a:ext uri="{FF2B5EF4-FFF2-40B4-BE49-F238E27FC236}">
                    <a16:creationId xmlns:a16="http://schemas.microsoft.com/office/drawing/2014/main" id="{F2AE5A33-84A6-D5A2-0274-140A647615AF}"/>
                  </a:ext>
                </a:extLst>
              </p:cNvPr>
              <p:cNvSpPr/>
              <p:nvPr/>
            </p:nvSpPr>
            <p:spPr>
              <a:xfrm>
                <a:off x="1375996" y="1661746"/>
                <a:ext cx="729762" cy="298939"/>
              </a:xfrm>
              <a:prstGeom prst="rect">
                <a:avLst/>
              </a:prstGeom>
              <a:solidFill>
                <a:srgbClr val="8C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7CA0AC2C-0B18-CCD2-D7E9-C6A5C6114B18}"/>
                  </a:ext>
                </a:extLst>
              </p:cNvPr>
              <p:cNvSpPr txBox="1"/>
              <p:nvPr/>
            </p:nvSpPr>
            <p:spPr>
              <a:xfrm>
                <a:off x="1622181" y="1626549"/>
                <a:ext cx="483577" cy="369332"/>
              </a:xfrm>
              <a:prstGeom prst="rect">
                <a:avLst/>
              </a:prstGeom>
              <a:noFill/>
            </p:spPr>
            <p:txBody>
              <a:bodyPr wrap="square" rtlCol="0">
                <a:spAutoFit/>
              </a:bodyPr>
              <a:lstStyle/>
              <a:p>
                <a:r>
                  <a:rPr lang="en-US" dirty="0">
                    <a:solidFill>
                      <a:schemeClr val="bg1"/>
                    </a:solidFill>
                    <a:latin typeface="Tw Cen MT" panose="020B0602020104020603" pitchFamily="34" charset="77"/>
                  </a:rPr>
                  <a:t>05</a:t>
                </a:r>
              </a:p>
            </p:txBody>
          </p:sp>
          <p:sp>
            <p:nvSpPr>
              <p:cNvPr id="100" name="TextBox 99">
                <a:extLst>
                  <a:ext uri="{FF2B5EF4-FFF2-40B4-BE49-F238E27FC236}">
                    <a16:creationId xmlns:a16="http://schemas.microsoft.com/office/drawing/2014/main" id="{B439B7A3-5531-3224-9315-64D3C41EA13D}"/>
                  </a:ext>
                </a:extLst>
              </p:cNvPr>
              <p:cNvSpPr txBox="1"/>
              <p:nvPr/>
            </p:nvSpPr>
            <p:spPr>
              <a:xfrm>
                <a:off x="1532945" y="1960740"/>
                <a:ext cx="1408148" cy="646331"/>
              </a:xfrm>
              <a:prstGeom prst="rect">
                <a:avLst/>
              </a:prstGeom>
              <a:noFill/>
            </p:spPr>
            <p:txBody>
              <a:bodyPr wrap="square" lIns="45720" rIns="0" rtlCol="0">
                <a:spAutoFit/>
              </a:bodyPr>
              <a:lstStyle/>
              <a:p>
                <a:pPr algn="ctr"/>
                <a:r>
                  <a:rPr lang="en-US" dirty="0">
                    <a:latin typeface="Tw Cen MT" panose="020B0602020104020603" pitchFamily="34" charset="77"/>
                  </a:rPr>
                  <a:t>Interpersonal Skills</a:t>
                </a:r>
              </a:p>
            </p:txBody>
          </p:sp>
        </p:grpSp>
        <p:sp>
          <p:nvSpPr>
            <p:cNvPr id="104" name="TextBox 103">
              <a:extLst>
                <a:ext uri="{FF2B5EF4-FFF2-40B4-BE49-F238E27FC236}">
                  <a16:creationId xmlns:a16="http://schemas.microsoft.com/office/drawing/2014/main" id="{8F7A1C5B-F750-2DF5-8A88-8E830679B182}"/>
                </a:ext>
              </a:extLst>
            </p:cNvPr>
            <p:cNvSpPr txBox="1"/>
            <p:nvPr/>
          </p:nvSpPr>
          <p:spPr>
            <a:xfrm>
              <a:off x="9776699" y="6308737"/>
              <a:ext cx="1002720" cy="246221"/>
            </a:xfrm>
            <a:prstGeom prst="rect">
              <a:avLst/>
            </a:prstGeom>
            <a:noFill/>
          </p:spPr>
          <p:txBody>
            <a:bodyPr wrap="square" rtlCol="0">
              <a:spAutoFit/>
            </a:bodyPr>
            <a:lstStyle/>
            <a:p>
              <a:r>
                <a:rPr lang="en-US" sz="1000" dirty="0">
                  <a:latin typeface="Tw Cen MT" panose="020B0602020104020603" pitchFamily="34" charset="77"/>
                </a:rPr>
                <a:t>12 Questions</a:t>
              </a:r>
            </a:p>
          </p:txBody>
        </p:sp>
        <p:pic>
          <p:nvPicPr>
            <p:cNvPr id="109" name="Graphic 108" descr="Classroom outline">
              <a:extLst>
                <a:ext uri="{FF2B5EF4-FFF2-40B4-BE49-F238E27FC236}">
                  <a16:creationId xmlns:a16="http://schemas.microsoft.com/office/drawing/2014/main" id="{86EF0718-EB4B-1DB6-2EF3-172517F273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50970" y="5507557"/>
              <a:ext cx="672793" cy="672793"/>
            </a:xfrm>
            <a:prstGeom prst="rect">
              <a:avLst/>
            </a:prstGeom>
          </p:spPr>
        </p:pic>
      </p:grpSp>
      <p:sp>
        <p:nvSpPr>
          <p:cNvPr id="110" name="Rounded Rectangle 109">
            <a:extLst>
              <a:ext uri="{FF2B5EF4-FFF2-40B4-BE49-F238E27FC236}">
                <a16:creationId xmlns:a16="http://schemas.microsoft.com/office/drawing/2014/main" id="{EE14A402-0DB6-8ACB-E815-EF063A8696F0}"/>
              </a:ext>
            </a:extLst>
          </p:cNvPr>
          <p:cNvSpPr/>
          <p:nvPr/>
        </p:nvSpPr>
        <p:spPr>
          <a:xfrm>
            <a:off x="5248204" y="1533461"/>
            <a:ext cx="2620370" cy="358348"/>
          </a:xfrm>
          <a:prstGeom prst="roundRect">
            <a:avLst/>
          </a:prstGeom>
          <a:solidFill>
            <a:schemeClr val="bg1"/>
          </a:solidFill>
          <a:ln w="38100">
            <a:solidFill>
              <a:srgbClr val="81CB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Tw Cen MT" panose="020B0602020104020603" pitchFamily="34" charset="77"/>
              </a:rPr>
              <a:t>I am responsible for identifying my areas of deficit.</a:t>
            </a:r>
          </a:p>
        </p:txBody>
      </p:sp>
      <p:sp>
        <p:nvSpPr>
          <p:cNvPr id="111" name="Rounded Rectangle 110">
            <a:extLst>
              <a:ext uri="{FF2B5EF4-FFF2-40B4-BE49-F238E27FC236}">
                <a16:creationId xmlns:a16="http://schemas.microsoft.com/office/drawing/2014/main" id="{C2FCDAB5-9CCF-98BB-63F6-4C68999ADED6}"/>
              </a:ext>
            </a:extLst>
          </p:cNvPr>
          <p:cNvSpPr/>
          <p:nvPr/>
        </p:nvSpPr>
        <p:spPr>
          <a:xfrm>
            <a:off x="7941257" y="1529145"/>
            <a:ext cx="3317348" cy="358348"/>
          </a:xfrm>
          <a:prstGeom prst="roundRect">
            <a:avLst/>
          </a:prstGeom>
          <a:solidFill>
            <a:schemeClr val="bg1"/>
          </a:solidFill>
          <a:ln w="38100">
            <a:solidFill>
              <a:srgbClr val="81CB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Tw Cen MT" panose="020B0602020104020603" pitchFamily="34" charset="77"/>
              </a:rPr>
              <a:t>I am responsible for identifying my own learning needs.</a:t>
            </a:r>
          </a:p>
          <a:p>
            <a:r>
              <a:rPr lang="en-US" sz="1000" dirty="0">
                <a:solidFill>
                  <a:schemeClr val="tx1"/>
                </a:solidFill>
                <a:latin typeface="Tw Cen MT" panose="020B0602020104020603" pitchFamily="34" charset="77"/>
              </a:rPr>
              <a:t>I am responsible for identifying my own knowledge deficits.</a:t>
            </a:r>
          </a:p>
        </p:txBody>
      </p:sp>
      <p:sp>
        <p:nvSpPr>
          <p:cNvPr id="112" name="Rounded Rectangle 111">
            <a:extLst>
              <a:ext uri="{FF2B5EF4-FFF2-40B4-BE49-F238E27FC236}">
                <a16:creationId xmlns:a16="http://schemas.microsoft.com/office/drawing/2014/main" id="{275C6BD7-453F-7F9F-5486-3BDF31FD2967}"/>
              </a:ext>
            </a:extLst>
          </p:cNvPr>
          <p:cNvSpPr/>
          <p:nvPr/>
        </p:nvSpPr>
        <p:spPr>
          <a:xfrm>
            <a:off x="5240574" y="2083636"/>
            <a:ext cx="2620370" cy="358348"/>
          </a:xfrm>
          <a:prstGeom prst="roundRect">
            <a:avLst/>
          </a:prstGeom>
          <a:solidFill>
            <a:schemeClr val="bg1"/>
          </a:solidFill>
          <a:ln w="38100">
            <a:solidFill>
              <a:srgbClr val="1E6A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Tw Cen MT" panose="020B0602020104020603" pitchFamily="34" charset="77"/>
              </a:rPr>
              <a:t>I find learning from case studies useful.</a:t>
            </a:r>
          </a:p>
        </p:txBody>
      </p:sp>
      <p:sp>
        <p:nvSpPr>
          <p:cNvPr id="113" name="Rounded Rectangle 112">
            <a:extLst>
              <a:ext uri="{FF2B5EF4-FFF2-40B4-BE49-F238E27FC236}">
                <a16:creationId xmlns:a16="http://schemas.microsoft.com/office/drawing/2014/main" id="{7FA55582-CB07-81F3-3BCF-BD3533064F06}"/>
              </a:ext>
            </a:extLst>
          </p:cNvPr>
          <p:cNvSpPr/>
          <p:nvPr/>
        </p:nvSpPr>
        <p:spPr>
          <a:xfrm>
            <a:off x="7941256" y="2080150"/>
            <a:ext cx="3306119" cy="358348"/>
          </a:xfrm>
          <a:prstGeom prst="roundRect">
            <a:avLst/>
          </a:prstGeom>
          <a:solidFill>
            <a:schemeClr val="bg1"/>
          </a:solidFill>
          <a:ln w="38100">
            <a:solidFill>
              <a:srgbClr val="1E6A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Tw Cen MT" panose="020B0602020104020603" pitchFamily="34" charset="77"/>
              </a:rPr>
              <a:t>I find case studies useful for learning.</a:t>
            </a:r>
          </a:p>
        </p:txBody>
      </p:sp>
      <p:sp>
        <p:nvSpPr>
          <p:cNvPr id="114" name="Rounded Rectangle 113">
            <a:extLst>
              <a:ext uri="{FF2B5EF4-FFF2-40B4-BE49-F238E27FC236}">
                <a16:creationId xmlns:a16="http://schemas.microsoft.com/office/drawing/2014/main" id="{37E650B1-0EFA-AAF6-F1A9-EC8C6CD4719E}"/>
              </a:ext>
            </a:extLst>
          </p:cNvPr>
          <p:cNvSpPr/>
          <p:nvPr/>
        </p:nvSpPr>
        <p:spPr>
          <a:xfrm>
            <a:off x="5241792" y="2592832"/>
            <a:ext cx="2620370" cy="358348"/>
          </a:xfrm>
          <a:prstGeom prst="roundRect">
            <a:avLst/>
          </a:prstGeom>
          <a:solidFill>
            <a:schemeClr val="bg1"/>
          </a:solidFill>
          <a:ln w="38100">
            <a:solidFill>
              <a:srgbClr val="FFE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Tw Cen MT" panose="020B0602020104020603" pitchFamily="34" charset="77"/>
              </a:rPr>
              <a:t>I identify the important points when reading a chapter or article.</a:t>
            </a:r>
          </a:p>
        </p:txBody>
      </p:sp>
      <p:sp>
        <p:nvSpPr>
          <p:cNvPr id="115" name="Rounded Rectangle 114">
            <a:extLst>
              <a:ext uri="{FF2B5EF4-FFF2-40B4-BE49-F238E27FC236}">
                <a16:creationId xmlns:a16="http://schemas.microsoft.com/office/drawing/2014/main" id="{7A3A6065-1256-2DF1-7867-E3D1D6D3E6E4}"/>
              </a:ext>
            </a:extLst>
          </p:cNvPr>
          <p:cNvSpPr/>
          <p:nvPr/>
        </p:nvSpPr>
        <p:spPr>
          <a:xfrm>
            <a:off x="7941256" y="2583369"/>
            <a:ext cx="3306119" cy="358348"/>
          </a:xfrm>
          <a:prstGeom prst="roundRect">
            <a:avLst/>
          </a:prstGeom>
          <a:solidFill>
            <a:schemeClr val="bg1"/>
          </a:solidFill>
          <a:ln w="38100">
            <a:solidFill>
              <a:srgbClr val="FFE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Tw Cen MT" panose="020B0602020104020603" pitchFamily="34" charset="77"/>
              </a:rPr>
              <a:t>I can identify important points when presented with new material.</a:t>
            </a:r>
          </a:p>
        </p:txBody>
      </p:sp>
      <p:sp>
        <p:nvSpPr>
          <p:cNvPr id="116" name="Rounded Rectangle 115">
            <a:extLst>
              <a:ext uri="{FF2B5EF4-FFF2-40B4-BE49-F238E27FC236}">
                <a16:creationId xmlns:a16="http://schemas.microsoft.com/office/drawing/2014/main" id="{EA40A9B1-8822-5049-258C-9C76A0E68E12}"/>
              </a:ext>
            </a:extLst>
          </p:cNvPr>
          <p:cNvSpPr/>
          <p:nvPr/>
        </p:nvSpPr>
        <p:spPr>
          <a:xfrm>
            <a:off x="5240574" y="3109148"/>
            <a:ext cx="2620370" cy="358348"/>
          </a:xfrm>
          <a:prstGeom prst="roundRect">
            <a:avLst/>
          </a:prstGeom>
          <a:solidFill>
            <a:schemeClr val="bg1"/>
          </a:solidFill>
          <a:ln w="38100">
            <a:solidFill>
              <a:srgbClr val="F25F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Tw Cen MT" panose="020B0602020104020603" pitchFamily="34" charset="77"/>
              </a:rPr>
              <a:t>I value criticism as the basis of bringing improvement to my learning.</a:t>
            </a:r>
          </a:p>
        </p:txBody>
      </p:sp>
      <p:sp>
        <p:nvSpPr>
          <p:cNvPr id="117" name="Rounded Rectangle 116">
            <a:extLst>
              <a:ext uri="{FF2B5EF4-FFF2-40B4-BE49-F238E27FC236}">
                <a16:creationId xmlns:a16="http://schemas.microsoft.com/office/drawing/2014/main" id="{17F03BAF-E1DB-624F-BA04-699C08EFAA3E}"/>
              </a:ext>
            </a:extLst>
          </p:cNvPr>
          <p:cNvSpPr/>
          <p:nvPr/>
        </p:nvSpPr>
        <p:spPr>
          <a:xfrm>
            <a:off x="7952484" y="3109148"/>
            <a:ext cx="3306119" cy="358348"/>
          </a:xfrm>
          <a:prstGeom prst="roundRect">
            <a:avLst/>
          </a:prstGeom>
          <a:solidFill>
            <a:schemeClr val="bg1"/>
          </a:solidFill>
          <a:ln w="38100">
            <a:solidFill>
              <a:srgbClr val="F25F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Tw Cen MT" panose="020B0602020104020603" pitchFamily="34" charset="77"/>
              </a:rPr>
              <a:t>I value feedback from my work to direct my learning.</a:t>
            </a:r>
          </a:p>
        </p:txBody>
      </p:sp>
      <p:sp>
        <p:nvSpPr>
          <p:cNvPr id="118" name="Rounded Rectangle 117">
            <a:extLst>
              <a:ext uri="{FF2B5EF4-FFF2-40B4-BE49-F238E27FC236}">
                <a16:creationId xmlns:a16="http://schemas.microsoft.com/office/drawing/2014/main" id="{893BD770-E80A-CF72-ACC0-8E557CC863A2}"/>
              </a:ext>
            </a:extLst>
          </p:cNvPr>
          <p:cNvSpPr/>
          <p:nvPr/>
        </p:nvSpPr>
        <p:spPr>
          <a:xfrm>
            <a:off x="5248204" y="3626124"/>
            <a:ext cx="2620370" cy="358348"/>
          </a:xfrm>
          <a:prstGeom prst="roundRect">
            <a:avLst/>
          </a:prstGeom>
          <a:solidFill>
            <a:schemeClr val="bg1"/>
          </a:solidFill>
          <a:ln w="38100">
            <a:solidFill>
              <a:srgbClr val="6767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Tw Cen MT" panose="020B0602020104020603" pitchFamily="34" charset="77"/>
              </a:rPr>
              <a:t>I am successful in communicating verbally.</a:t>
            </a:r>
          </a:p>
        </p:txBody>
      </p:sp>
      <p:sp>
        <p:nvSpPr>
          <p:cNvPr id="119" name="Rounded Rectangle 118">
            <a:extLst>
              <a:ext uri="{FF2B5EF4-FFF2-40B4-BE49-F238E27FC236}">
                <a16:creationId xmlns:a16="http://schemas.microsoft.com/office/drawing/2014/main" id="{D77ABC58-3EF6-4DE6-CB3C-8DEA6676456C}"/>
              </a:ext>
            </a:extLst>
          </p:cNvPr>
          <p:cNvSpPr/>
          <p:nvPr/>
        </p:nvSpPr>
        <p:spPr>
          <a:xfrm>
            <a:off x="7941257" y="3636992"/>
            <a:ext cx="3306118" cy="358348"/>
          </a:xfrm>
          <a:prstGeom prst="roundRect">
            <a:avLst/>
          </a:prstGeom>
          <a:solidFill>
            <a:schemeClr val="bg1"/>
          </a:solidFill>
          <a:ln w="38100">
            <a:solidFill>
              <a:srgbClr val="6767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Tw Cen MT" panose="020B0602020104020603" pitchFamily="34" charset="77"/>
              </a:rPr>
              <a:t>I can talk about the impact of my learning.</a:t>
            </a:r>
          </a:p>
        </p:txBody>
      </p:sp>
    </p:spTree>
    <p:extLst>
      <p:ext uri="{BB962C8B-B14F-4D97-AF65-F5344CB8AC3E}">
        <p14:creationId xmlns:p14="http://schemas.microsoft.com/office/powerpoint/2010/main" val="926355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500"/>
                                        <p:tgtEl>
                                          <p:spTgt spid="1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wipe(left)">
                                      <p:cBhvr>
                                        <p:cTn id="11" dur="500"/>
                                        <p:tgtEl>
                                          <p:spTgt spid="1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wipe(left)">
                                      <p:cBhvr>
                                        <p:cTn id="16" dur="500"/>
                                        <p:tgtEl>
                                          <p:spTgt spid="1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wipe(left)">
                                      <p:cBhvr>
                                        <p:cTn id="20" dur="500"/>
                                        <p:tgtEl>
                                          <p:spTgt spid="1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wipe(left)">
                                      <p:cBhvr>
                                        <p:cTn id="25" dur="500"/>
                                        <p:tgtEl>
                                          <p:spTgt spid="11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wipe(left)">
                                      <p:cBhvr>
                                        <p:cTn id="29" dur="500"/>
                                        <p:tgtEl>
                                          <p:spTgt spid="1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wipe(left)">
                                      <p:cBhvr>
                                        <p:cTn id="34" dur="500"/>
                                        <p:tgtEl>
                                          <p:spTgt spid="116"/>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17"/>
                                        </p:tgtEl>
                                        <p:attrNameLst>
                                          <p:attrName>style.visibility</p:attrName>
                                        </p:attrNameLst>
                                      </p:cBhvr>
                                      <p:to>
                                        <p:strVal val="visible"/>
                                      </p:to>
                                    </p:set>
                                    <p:animEffect transition="in" filter="wipe(left)">
                                      <p:cBhvr>
                                        <p:cTn id="38" dur="500"/>
                                        <p:tgtEl>
                                          <p:spTgt spid="1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wipe(left)">
                                      <p:cBhvr>
                                        <p:cTn id="43" dur="500"/>
                                        <p:tgtEl>
                                          <p:spTgt spid="1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wipe(left)">
                                      <p:cBhvr>
                                        <p:cTn id="47" dur="500"/>
                                        <p:tgtEl>
                                          <p:spTgt spid="1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up)">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up)">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up)">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a:grpSpLocks noGrp="1" noUngrp="1" noRot="1" noMove="1" noResize="1"/>
          </p:cNvGrpSpPr>
          <p:nvPr/>
        </p:nvGrpSpPr>
        <p:grpSpPr>
          <a:xfrm>
            <a:off x="0" y="15695"/>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a:spLocks noGrp="1" noRot="1" noMove="1" noResize="1" noEditPoints="1" noAdjustHandles="1" noChangeArrowheads="1" noChangeShapeType="1"/>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a:spLocks noGrp="1" noRot="1" noMove="1" noResize="1" noEditPoints="1" noAdjustHandles="1" noChangeArrowheads="1" noChangeShapeType="1"/>
            </p:cNvSpPr>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a:grpSpLocks noGrp="1" noUngrp="1" noRot="1" noMove="1" noResize="1"/>
          </p:cNvGrpSpPr>
          <p:nvPr/>
        </p:nvGrpSpPr>
        <p:grpSpPr>
          <a:xfrm>
            <a:off x="0" y="6141"/>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a:spLocks noGrp="1" noRot="1" noMove="1" noResize="1" noEditPoints="1" noAdjustHandles="1" noChangeArrowheads="1" noChangeShapeType="1"/>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a:spLocks noGrp="1" noRot="1" noMove="1" noResize="1" noEditPoints="1" noAdjustHandles="1" noChangeArrowheads="1" noChangeShapeType="1"/>
            </p:cNvSpPr>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a:grpSpLocks noGrp="1" noUngrp="1" noRot="1" noMove="1" noResize="1"/>
          </p:cNvGrpSpPr>
          <p:nvPr/>
        </p:nvGrpSpPr>
        <p:grpSpPr>
          <a:xfrm>
            <a:off x="0" y="-6144"/>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a:spLocks noGrp="1" noRot="1" noMove="1" noResize="1" noEditPoints="1" noAdjustHandles="1" noChangeArrowheads="1" noChangeShapeType="1"/>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a:spLocks noGrp="1" noRot="1" noMove="1" noResize="1" noEditPoints="1" noAdjustHandles="1" noChangeArrowheads="1" noChangeShapeType="1"/>
            </p:cNvSpPr>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a:grpSpLocks noGrp="1" noUngrp="1" noRot="1" noMove="1" noResize="1"/>
          </p:cNvGrpSpPr>
          <p:nvPr/>
        </p:nvGrpSpPr>
        <p:grpSpPr>
          <a:xfrm>
            <a:off x="0" y="-6144"/>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a:spLocks noGrp="1" noRot="1" noMove="1" noResize="1" noEditPoints="1" noAdjustHandles="1" noChangeArrowheads="1" noChangeShapeType="1"/>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a:spLocks noGrp="1" noRot="1" noMove="1" noResize="1" noEditPoints="1" noAdjustHandles="1" noChangeArrowheads="1" noChangeShapeType="1"/>
            </p:cNvSpPr>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a:grpSpLocks noGrp="1" noUngrp="1" noRot="1" noMove="1" noResize="1"/>
          </p:cNvGrpSpPr>
          <p:nvPr/>
        </p:nvGrpSpPr>
        <p:grpSpPr>
          <a:xfrm>
            <a:off x="0" y="8868"/>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a:spLocks noGrp="1" noRot="1" noMove="1" noResize="1" noEditPoints="1" noAdjustHandles="1" noChangeArrowheads="1" noChangeShapeType="1"/>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a:spLocks noGrp="1" noRot="1" noMove="1" noResize="1" noEditPoints="1" noAdjustHandles="1" noChangeArrowheads="1" noChangeShapeType="1"/>
            </p:cNvSpPr>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a:grpSpLocks noGrp="1" noUngrp="1" noRot="1" noMove="1" noResize="1"/>
          </p:cNvGrpSpPr>
          <p:nvPr/>
        </p:nvGrpSpPr>
        <p:grpSpPr>
          <a:xfrm>
            <a:off x="-4" y="-6827"/>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a:spLocks noGrp="1" noRot="1" noMove="1" noResize="1" noEditPoints="1" noAdjustHandles="1" noChangeArrowheads="1" noChangeShapeType="1"/>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a:spLocks noGrp="1" noRot="1" noMove="1" noResize="1" noEditPoints="1" noAdjustHandles="1" noChangeArrowheads="1" noChangeShapeType="1"/>
            </p:cNvSpPr>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a:grpSpLocks noGrp="1" noUngrp="1" noRot="1" noMove="1" noResize="1"/>
          </p:cNvGrpSpPr>
          <p:nvPr/>
        </p:nvGrpSpPr>
        <p:grpSpPr>
          <a:xfrm>
            <a:off x="-11116104" y="3"/>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a:spLocks noGrp="1" noRot="1" noMove="1" noResize="1" noEditPoints="1" noAdjustHandles="1" noChangeArrowheads="1" noChangeShapeType="1"/>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Box 59">
              <a:extLst>
                <a:ext uri="{FF2B5EF4-FFF2-40B4-BE49-F238E27FC236}">
                  <a16:creationId xmlns:a16="http://schemas.microsoft.com/office/drawing/2014/main" id="{47D5F637-B14A-BD86-9543-1C6EF49C028A}"/>
                </a:ext>
              </a:extLst>
            </p:cNvPr>
            <p:cNvSpPr txBox="1">
              <a:spLocks noGrp="1" noRot="1" noMove="1" noResize="1" noEditPoints="1" noAdjustHandles="1" noChangeArrowheads="1" noChangeShapeType="1"/>
            </p:cNvSpPr>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a:grpSpLocks/>
          </p:cNvGrpSpPr>
          <p:nvPr/>
        </p:nvGrpSpPr>
        <p:grpSpPr>
          <a:xfrm>
            <a:off x="-11116102" y="0"/>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a:spLocks/>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a:spLocks/>
            </p:cNvSpPr>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sp>
        <p:nvSpPr>
          <p:cNvPr id="2" name="TextBox 1">
            <a:extLst>
              <a:ext uri="{FF2B5EF4-FFF2-40B4-BE49-F238E27FC236}">
                <a16:creationId xmlns:a16="http://schemas.microsoft.com/office/drawing/2014/main" id="{78779FFE-A1C9-884D-9F44-B16B2562199D}"/>
              </a:ext>
            </a:extLst>
          </p:cNvPr>
          <p:cNvSpPr txBox="1">
            <a:spLocks/>
          </p:cNvSpPr>
          <p:nvPr/>
        </p:nvSpPr>
        <p:spPr>
          <a:xfrm>
            <a:off x="1936845" y="168837"/>
            <a:ext cx="8318310" cy="646331"/>
          </a:xfrm>
          <a:prstGeom prst="rect">
            <a:avLst/>
          </a:prstGeom>
          <a:noFill/>
        </p:spPr>
        <p:txBody>
          <a:bodyPr wrap="square" rtlCol="0">
            <a:spAutoFit/>
          </a:bodyPr>
          <a:lstStyle/>
          <a:p>
            <a:pPr algn="ctr"/>
            <a:r>
              <a:rPr lang="en-US" sz="3600" dirty="0">
                <a:latin typeface="Tw Cen MT" panose="020B0602020104020603" pitchFamily="34" charset="77"/>
              </a:rPr>
              <a:t>Current Study</a:t>
            </a:r>
          </a:p>
        </p:txBody>
      </p:sp>
      <p:grpSp>
        <p:nvGrpSpPr>
          <p:cNvPr id="15" name="Group 14">
            <a:extLst>
              <a:ext uri="{FF2B5EF4-FFF2-40B4-BE49-F238E27FC236}">
                <a16:creationId xmlns:a16="http://schemas.microsoft.com/office/drawing/2014/main" id="{6D40B438-4117-6141-CF80-7D42E1183B66}"/>
              </a:ext>
            </a:extLst>
          </p:cNvPr>
          <p:cNvGrpSpPr>
            <a:grpSpLocks/>
          </p:cNvGrpSpPr>
          <p:nvPr/>
        </p:nvGrpSpPr>
        <p:grpSpPr>
          <a:xfrm>
            <a:off x="921223" y="2596331"/>
            <a:ext cx="1897039" cy="1884234"/>
            <a:chOff x="921223" y="2596331"/>
            <a:chExt cx="1897039" cy="1884234"/>
          </a:xfrm>
        </p:grpSpPr>
        <p:sp>
          <p:nvSpPr>
            <p:cNvPr id="3" name="Oval 2">
              <a:extLst>
                <a:ext uri="{FF2B5EF4-FFF2-40B4-BE49-F238E27FC236}">
                  <a16:creationId xmlns:a16="http://schemas.microsoft.com/office/drawing/2014/main" id="{E84BBB42-52FE-49C6-F7C5-8F6FF33DBEFC}"/>
                </a:ext>
              </a:extLst>
            </p:cNvPr>
            <p:cNvSpPr>
              <a:spLocks noChangeAspect="1"/>
            </p:cNvSpPr>
            <p:nvPr/>
          </p:nvSpPr>
          <p:spPr>
            <a:xfrm>
              <a:off x="1183943" y="2596331"/>
              <a:ext cx="1371600" cy="1371600"/>
            </a:xfrm>
            <a:prstGeom prst="ellipse">
              <a:avLst/>
            </a:prstGeom>
            <a:solidFill>
              <a:srgbClr val="81CB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888292-817D-C6D1-C74F-53C5718B4941}"/>
                </a:ext>
              </a:extLst>
            </p:cNvPr>
            <p:cNvSpPr txBox="1">
              <a:spLocks/>
            </p:cNvSpPr>
            <p:nvPr/>
          </p:nvSpPr>
          <p:spPr>
            <a:xfrm>
              <a:off x="921223" y="4111233"/>
              <a:ext cx="1897039" cy="369332"/>
            </a:xfrm>
            <a:prstGeom prst="rect">
              <a:avLst/>
            </a:prstGeom>
            <a:noFill/>
          </p:spPr>
          <p:txBody>
            <a:bodyPr wrap="square" rtlCol="0">
              <a:spAutoFit/>
            </a:bodyPr>
            <a:lstStyle/>
            <a:p>
              <a:pPr algn="ctr"/>
              <a:r>
                <a:rPr lang="en-US" dirty="0"/>
                <a:t>Updated SRSSDL</a:t>
              </a:r>
            </a:p>
          </p:txBody>
        </p:sp>
        <p:pic>
          <p:nvPicPr>
            <p:cNvPr id="16" name="Graphic 15" descr="Clipboard outline">
              <a:extLst>
                <a:ext uri="{FF2B5EF4-FFF2-40B4-BE49-F238E27FC236}">
                  <a16:creationId xmlns:a16="http://schemas.microsoft.com/office/drawing/2014/main" id="{25DBEAAA-EE3C-DC7B-AEEF-CBD3C13203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2542" y="2824931"/>
              <a:ext cx="914400" cy="914400"/>
            </a:xfrm>
            <a:prstGeom prst="rect">
              <a:avLst/>
            </a:prstGeom>
          </p:spPr>
        </p:pic>
      </p:grpSp>
      <p:grpSp>
        <p:nvGrpSpPr>
          <p:cNvPr id="18" name="Group 17">
            <a:extLst>
              <a:ext uri="{FF2B5EF4-FFF2-40B4-BE49-F238E27FC236}">
                <a16:creationId xmlns:a16="http://schemas.microsoft.com/office/drawing/2014/main" id="{B21BB68B-A3DF-6227-2D03-8470BF97CCD7}"/>
              </a:ext>
            </a:extLst>
          </p:cNvPr>
          <p:cNvGrpSpPr>
            <a:grpSpLocks/>
          </p:cNvGrpSpPr>
          <p:nvPr/>
        </p:nvGrpSpPr>
        <p:grpSpPr>
          <a:xfrm>
            <a:off x="2993408" y="2584762"/>
            <a:ext cx="1897039" cy="1884234"/>
            <a:chOff x="2993408" y="2584762"/>
            <a:chExt cx="1897039" cy="1884234"/>
          </a:xfrm>
        </p:grpSpPr>
        <p:sp>
          <p:nvSpPr>
            <p:cNvPr id="5" name="Oval 4">
              <a:extLst>
                <a:ext uri="{FF2B5EF4-FFF2-40B4-BE49-F238E27FC236}">
                  <a16:creationId xmlns:a16="http://schemas.microsoft.com/office/drawing/2014/main" id="{F37AA172-FE05-4185-E7BA-11F830B6337D}"/>
                </a:ext>
              </a:extLst>
            </p:cNvPr>
            <p:cNvSpPr>
              <a:spLocks noChangeAspect="1"/>
            </p:cNvSpPr>
            <p:nvPr/>
          </p:nvSpPr>
          <p:spPr>
            <a:xfrm>
              <a:off x="3256128" y="2584762"/>
              <a:ext cx="1371600" cy="1371600"/>
            </a:xfrm>
            <a:prstGeom prst="ellipse">
              <a:avLst/>
            </a:prstGeom>
            <a:solidFill>
              <a:srgbClr val="247B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9C4AE11-0782-E7BE-D6C4-5FA579F99B24}"/>
                </a:ext>
              </a:extLst>
            </p:cNvPr>
            <p:cNvSpPr txBox="1">
              <a:spLocks/>
            </p:cNvSpPr>
            <p:nvPr/>
          </p:nvSpPr>
          <p:spPr>
            <a:xfrm>
              <a:off x="2993408" y="4099664"/>
              <a:ext cx="1897039" cy="369332"/>
            </a:xfrm>
            <a:prstGeom prst="rect">
              <a:avLst/>
            </a:prstGeom>
            <a:noFill/>
          </p:spPr>
          <p:txBody>
            <a:bodyPr wrap="square" rtlCol="0">
              <a:spAutoFit/>
            </a:bodyPr>
            <a:lstStyle/>
            <a:p>
              <a:pPr algn="ctr"/>
              <a:r>
                <a:rPr lang="en-US" dirty="0"/>
                <a:t>Test Population</a:t>
              </a:r>
            </a:p>
          </p:txBody>
        </p:sp>
        <p:pic>
          <p:nvPicPr>
            <p:cNvPr id="19" name="Graphic 18" descr="Universal access outline">
              <a:extLst>
                <a:ext uri="{FF2B5EF4-FFF2-40B4-BE49-F238E27FC236}">
                  <a16:creationId xmlns:a16="http://schemas.microsoft.com/office/drawing/2014/main" id="{7B6C8031-1ADB-8935-CCD8-333629DD92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84727" y="2824931"/>
              <a:ext cx="914400" cy="914400"/>
            </a:xfrm>
            <a:prstGeom prst="rect">
              <a:avLst/>
            </a:prstGeom>
          </p:spPr>
        </p:pic>
      </p:grpSp>
      <p:grpSp>
        <p:nvGrpSpPr>
          <p:cNvPr id="20" name="Group 19">
            <a:extLst>
              <a:ext uri="{FF2B5EF4-FFF2-40B4-BE49-F238E27FC236}">
                <a16:creationId xmlns:a16="http://schemas.microsoft.com/office/drawing/2014/main" id="{9C9DDEB8-0168-C79A-C4FC-F6A5534BC602}"/>
              </a:ext>
            </a:extLst>
          </p:cNvPr>
          <p:cNvGrpSpPr>
            <a:grpSpLocks/>
          </p:cNvGrpSpPr>
          <p:nvPr/>
        </p:nvGrpSpPr>
        <p:grpSpPr>
          <a:xfrm>
            <a:off x="5065593" y="2559940"/>
            <a:ext cx="1897039" cy="1884234"/>
            <a:chOff x="5065593" y="2559940"/>
            <a:chExt cx="1897039" cy="1884234"/>
          </a:xfrm>
        </p:grpSpPr>
        <p:sp>
          <p:nvSpPr>
            <p:cNvPr id="7" name="Oval 6">
              <a:extLst>
                <a:ext uri="{FF2B5EF4-FFF2-40B4-BE49-F238E27FC236}">
                  <a16:creationId xmlns:a16="http://schemas.microsoft.com/office/drawing/2014/main" id="{EEBB9D69-2815-28CB-35B6-002A2E4E16E3}"/>
                </a:ext>
              </a:extLst>
            </p:cNvPr>
            <p:cNvSpPr>
              <a:spLocks noChangeAspect="1"/>
            </p:cNvSpPr>
            <p:nvPr/>
          </p:nvSpPr>
          <p:spPr>
            <a:xfrm>
              <a:off x="5328313" y="2559940"/>
              <a:ext cx="1371600" cy="1371600"/>
            </a:xfrm>
            <a:prstGeom prst="ellipse">
              <a:avLst/>
            </a:prstGeom>
            <a:solidFill>
              <a:srgbClr val="FFE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E6D534A-0836-7D7F-4B77-AB224560E6D4}"/>
                </a:ext>
              </a:extLst>
            </p:cNvPr>
            <p:cNvSpPr txBox="1">
              <a:spLocks/>
            </p:cNvSpPr>
            <p:nvPr/>
          </p:nvSpPr>
          <p:spPr>
            <a:xfrm>
              <a:off x="5065593" y="4074842"/>
              <a:ext cx="1897039" cy="369332"/>
            </a:xfrm>
            <a:prstGeom prst="rect">
              <a:avLst/>
            </a:prstGeom>
            <a:noFill/>
          </p:spPr>
          <p:txBody>
            <a:bodyPr wrap="square" rtlCol="0">
              <a:spAutoFit/>
            </a:bodyPr>
            <a:lstStyle/>
            <a:p>
              <a:pPr algn="ctr"/>
              <a:r>
                <a:rPr lang="en-US" dirty="0"/>
                <a:t>Analysis</a:t>
              </a:r>
            </a:p>
          </p:txBody>
        </p:sp>
        <p:pic>
          <p:nvPicPr>
            <p:cNvPr id="21" name="Graphic 20" descr="Supply And Demand outline">
              <a:extLst>
                <a:ext uri="{FF2B5EF4-FFF2-40B4-BE49-F238E27FC236}">
                  <a16:creationId xmlns:a16="http://schemas.microsoft.com/office/drawing/2014/main" id="{98E1C447-86A8-7B56-0088-14750860D3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60318" y="2827893"/>
              <a:ext cx="914400" cy="914400"/>
            </a:xfrm>
            <a:prstGeom prst="rect">
              <a:avLst/>
            </a:prstGeom>
          </p:spPr>
        </p:pic>
      </p:grpSp>
      <p:grpSp>
        <p:nvGrpSpPr>
          <p:cNvPr id="22" name="Group 21">
            <a:extLst>
              <a:ext uri="{FF2B5EF4-FFF2-40B4-BE49-F238E27FC236}">
                <a16:creationId xmlns:a16="http://schemas.microsoft.com/office/drawing/2014/main" id="{1076BB4F-6552-B1DF-D5D3-3CF4A353A2AC}"/>
              </a:ext>
            </a:extLst>
          </p:cNvPr>
          <p:cNvGrpSpPr>
            <a:grpSpLocks/>
          </p:cNvGrpSpPr>
          <p:nvPr/>
        </p:nvGrpSpPr>
        <p:grpSpPr>
          <a:xfrm>
            <a:off x="7480103" y="3675871"/>
            <a:ext cx="1897039" cy="1884234"/>
            <a:chOff x="7480103" y="3675871"/>
            <a:chExt cx="1897039" cy="1884234"/>
          </a:xfrm>
        </p:grpSpPr>
        <p:sp>
          <p:nvSpPr>
            <p:cNvPr id="11" name="Oval 10">
              <a:extLst>
                <a:ext uri="{FF2B5EF4-FFF2-40B4-BE49-F238E27FC236}">
                  <a16:creationId xmlns:a16="http://schemas.microsoft.com/office/drawing/2014/main" id="{A55CCE18-46AE-2023-BF3C-9137618D537B}"/>
                </a:ext>
              </a:extLst>
            </p:cNvPr>
            <p:cNvSpPr>
              <a:spLocks noChangeAspect="1"/>
            </p:cNvSpPr>
            <p:nvPr/>
          </p:nvSpPr>
          <p:spPr>
            <a:xfrm>
              <a:off x="7742823" y="3675871"/>
              <a:ext cx="1371600" cy="1371600"/>
            </a:xfrm>
            <a:prstGeom prst="ellipse">
              <a:avLst/>
            </a:prstGeom>
            <a:solidFill>
              <a:srgbClr val="6767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DDA88DA-032C-7277-A43E-4E41D792A2B6}"/>
                </a:ext>
              </a:extLst>
            </p:cNvPr>
            <p:cNvSpPr txBox="1">
              <a:spLocks/>
            </p:cNvSpPr>
            <p:nvPr/>
          </p:nvSpPr>
          <p:spPr>
            <a:xfrm>
              <a:off x="7480103" y="5190773"/>
              <a:ext cx="1897039" cy="369332"/>
            </a:xfrm>
            <a:prstGeom prst="rect">
              <a:avLst/>
            </a:prstGeom>
            <a:noFill/>
          </p:spPr>
          <p:txBody>
            <a:bodyPr wrap="square" rtlCol="0">
              <a:spAutoFit/>
            </a:bodyPr>
            <a:lstStyle/>
            <a:p>
              <a:pPr algn="ctr"/>
              <a:r>
                <a:rPr lang="en-US" dirty="0"/>
                <a:t>Validity</a:t>
              </a:r>
            </a:p>
          </p:txBody>
        </p:sp>
        <p:pic>
          <p:nvPicPr>
            <p:cNvPr id="23" name="Graphic 22" descr="Target Audience outline">
              <a:extLst>
                <a:ext uri="{FF2B5EF4-FFF2-40B4-BE49-F238E27FC236}">
                  <a16:creationId xmlns:a16="http://schemas.microsoft.com/office/drawing/2014/main" id="{588F4D64-D7AA-3C7B-3B02-B7C62E697B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65741" y="3956362"/>
              <a:ext cx="914400" cy="914400"/>
            </a:xfrm>
            <a:prstGeom prst="rect">
              <a:avLst/>
            </a:prstGeom>
          </p:spPr>
        </p:pic>
      </p:grpSp>
      <p:grpSp>
        <p:nvGrpSpPr>
          <p:cNvPr id="24" name="Group 23">
            <a:extLst>
              <a:ext uri="{FF2B5EF4-FFF2-40B4-BE49-F238E27FC236}">
                <a16:creationId xmlns:a16="http://schemas.microsoft.com/office/drawing/2014/main" id="{3974E6AB-F77E-2D95-6A9B-35EB3A43101B}"/>
              </a:ext>
            </a:extLst>
          </p:cNvPr>
          <p:cNvGrpSpPr>
            <a:grpSpLocks/>
          </p:cNvGrpSpPr>
          <p:nvPr/>
        </p:nvGrpSpPr>
        <p:grpSpPr>
          <a:xfrm>
            <a:off x="7395944" y="1436273"/>
            <a:ext cx="1897039" cy="1884234"/>
            <a:chOff x="7395944" y="1436273"/>
            <a:chExt cx="1897039" cy="1884234"/>
          </a:xfrm>
        </p:grpSpPr>
        <p:sp>
          <p:nvSpPr>
            <p:cNvPr id="9" name="Oval 8">
              <a:extLst>
                <a:ext uri="{FF2B5EF4-FFF2-40B4-BE49-F238E27FC236}">
                  <a16:creationId xmlns:a16="http://schemas.microsoft.com/office/drawing/2014/main" id="{D322FADF-77EA-A98C-C744-0A320F66F3CF}"/>
                </a:ext>
              </a:extLst>
            </p:cNvPr>
            <p:cNvSpPr>
              <a:spLocks noChangeAspect="1"/>
            </p:cNvSpPr>
            <p:nvPr/>
          </p:nvSpPr>
          <p:spPr>
            <a:xfrm>
              <a:off x="7658664" y="1436273"/>
              <a:ext cx="1371600" cy="1371600"/>
            </a:xfrm>
            <a:prstGeom prst="ellipse">
              <a:avLst/>
            </a:prstGeom>
            <a:solidFill>
              <a:srgbClr val="F25F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4E6728-98A0-5D6E-4636-CD82524EF9C4}"/>
                </a:ext>
              </a:extLst>
            </p:cNvPr>
            <p:cNvSpPr txBox="1">
              <a:spLocks/>
            </p:cNvSpPr>
            <p:nvPr/>
          </p:nvSpPr>
          <p:spPr>
            <a:xfrm>
              <a:off x="7395944" y="2951175"/>
              <a:ext cx="1897039" cy="369332"/>
            </a:xfrm>
            <a:prstGeom prst="rect">
              <a:avLst/>
            </a:prstGeom>
            <a:noFill/>
          </p:spPr>
          <p:txBody>
            <a:bodyPr wrap="square" rtlCol="0">
              <a:spAutoFit/>
            </a:bodyPr>
            <a:lstStyle/>
            <a:p>
              <a:pPr algn="ctr"/>
              <a:r>
                <a:rPr lang="en-US" dirty="0"/>
                <a:t>Reliability</a:t>
              </a:r>
            </a:p>
          </p:txBody>
        </p:sp>
        <p:pic>
          <p:nvPicPr>
            <p:cNvPr id="25" name="Graphic 24" descr="Normal Distribution outline">
              <a:extLst>
                <a:ext uri="{FF2B5EF4-FFF2-40B4-BE49-F238E27FC236}">
                  <a16:creationId xmlns:a16="http://schemas.microsoft.com/office/drawing/2014/main" id="{7BFE4A44-9D33-A6A1-25E7-45BDC77C22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87263" y="1631370"/>
              <a:ext cx="914400" cy="914400"/>
            </a:xfrm>
            <a:prstGeom prst="rect">
              <a:avLst/>
            </a:prstGeom>
          </p:spPr>
        </p:pic>
      </p:grpSp>
      <p:grpSp>
        <p:nvGrpSpPr>
          <p:cNvPr id="34" name="Group 33">
            <a:extLst>
              <a:ext uri="{FF2B5EF4-FFF2-40B4-BE49-F238E27FC236}">
                <a16:creationId xmlns:a16="http://schemas.microsoft.com/office/drawing/2014/main" id="{2EB5077C-8A72-F482-D4A7-86EAA73530D1}"/>
              </a:ext>
            </a:extLst>
          </p:cNvPr>
          <p:cNvGrpSpPr>
            <a:grpSpLocks/>
          </p:cNvGrpSpPr>
          <p:nvPr/>
        </p:nvGrpSpPr>
        <p:grpSpPr>
          <a:xfrm>
            <a:off x="9454483" y="2547504"/>
            <a:ext cx="1897039" cy="2161233"/>
            <a:chOff x="9454483" y="2547504"/>
            <a:chExt cx="1897039" cy="2161233"/>
          </a:xfrm>
        </p:grpSpPr>
        <p:sp>
          <p:nvSpPr>
            <p:cNvPr id="13" name="Oval 12">
              <a:extLst>
                <a:ext uri="{FF2B5EF4-FFF2-40B4-BE49-F238E27FC236}">
                  <a16:creationId xmlns:a16="http://schemas.microsoft.com/office/drawing/2014/main" id="{72E2A45D-8103-F7C7-C439-5FC2716AED9F}"/>
                </a:ext>
              </a:extLst>
            </p:cNvPr>
            <p:cNvSpPr>
              <a:spLocks noChangeAspect="1"/>
            </p:cNvSpPr>
            <p:nvPr/>
          </p:nvSpPr>
          <p:spPr>
            <a:xfrm>
              <a:off x="9717203" y="2547504"/>
              <a:ext cx="1371600" cy="1371600"/>
            </a:xfrm>
            <a:prstGeom prst="ellipse">
              <a:avLst/>
            </a:prstGeom>
            <a:solidFill>
              <a:srgbClr val="81CB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CB405CB-F91E-C9C5-496B-C1C716CE2EB6}"/>
                </a:ext>
              </a:extLst>
            </p:cNvPr>
            <p:cNvSpPr txBox="1">
              <a:spLocks/>
            </p:cNvSpPr>
            <p:nvPr/>
          </p:nvSpPr>
          <p:spPr>
            <a:xfrm>
              <a:off x="9454483" y="4062406"/>
              <a:ext cx="1897039" cy="646331"/>
            </a:xfrm>
            <a:prstGeom prst="rect">
              <a:avLst/>
            </a:prstGeom>
            <a:noFill/>
          </p:spPr>
          <p:txBody>
            <a:bodyPr wrap="square" rtlCol="0">
              <a:spAutoFit/>
            </a:bodyPr>
            <a:lstStyle/>
            <a:p>
              <a:pPr algn="ctr"/>
              <a:r>
                <a:rPr lang="en-US" dirty="0"/>
                <a:t>Workplace SRSSDL</a:t>
              </a:r>
            </a:p>
          </p:txBody>
        </p:sp>
        <p:pic>
          <p:nvPicPr>
            <p:cNvPr id="17" name="Graphic 16" descr="Clipboard outline">
              <a:extLst>
                <a:ext uri="{FF2B5EF4-FFF2-40B4-BE49-F238E27FC236}">
                  <a16:creationId xmlns:a16="http://schemas.microsoft.com/office/drawing/2014/main" id="{6D292284-E57D-1BB5-A78E-5DD5C4BDBD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45802" y="2788540"/>
              <a:ext cx="914400" cy="914400"/>
            </a:xfrm>
            <a:prstGeom prst="rect">
              <a:avLst/>
            </a:prstGeom>
          </p:spPr>
        </p:pic>
      </p:grpSp>
      <p:sp>
        <p:nvSpPr>
          <p:cNvPr id="26" name="Right Arrow 25">
            <a:extLst>
              <a:ext uri="{FF2B5EF4-FFF2-40B4-BE49-F238E27FC236}">
                <a16:creationId xmlns:a16="http://schemas.microsoft.com/office/drawing/2014/main" id="{58DD20F0-585D-A7FF-A38B-BDB93CFD48F6}"/>
              </a:ext>
            </a:extLst>
          </p:cNvPr>
          <p:cNvSpPr>
            <a:spLocks/>
          </p:cNvSpPr>
          <p:nvPr/>
        </p:nvSpPr>
        <p:spPr>
          <a:xfrm>
            <a:off x="2724435" y="3239442"/>
            <a:ext cx="358246" cy="287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0A926EC3-F457-BE01-BB50-3D14CB1E3AFC}"/>
              </a:ext>
            </a:extLst>
          </p:cNvPr>
          <p:cNvSpPr>
            <a:spLocks/>
          </p:cNvSpPr>
          <p:nvPr/>
        </p:nvSpPr>
        <p:spPr>
          <a:xfrm>
            <a:off x="4798320" y="3218845"/>
            <a:ext cx="358246" cy="287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BA03AB25-1520-6DDC-0001-653656DF11EA}"/>
              </a:ext>
            </a:extLst>
          </p:cNvPr>
          <p:cNvSpPr>
            <a:spLocks/>
          </p:cNvSpPr>
          <p:nvPr/>
        </p:nvSpPr>
        <p:spPr>
          <a:xfrm rot="19680614">
            <a:off x="6744527" y="2518662"/>
            <a:ext cx="813015" cy="287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C9C526EE-F752-BAF6-0FE3-355289266FC3}"/>
              </a:ext>
            </a:extLst>
          </p:cNvPr>
          <p:cNvSpPr>
            <a:spLocks/>
          </p:cNvSpPr>
          <p:nvPr/>
        </p:nvSpPr>
        <p:spPr>
          <a:xfrm rot="1704196">
            <a:off x="6746964" y="3701488"/>
            <a:ext cx="802519" cy="287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a:extLst>
              <a:ext uri="{FF2B5EF4-FFF2-40B4-BE49-F238E27FC236}">
                <a16:creationId xmlns:a16="http://schemas.microsoft.com/office/drawing/2014/main" id="{D09334EC-785C-E84E-AC3C-DE247A5F5B2E}"/>
              </a:ext>
            </a:extLst>
          </p:cNvPr>
          <p:cNvSpPr>
            <a:spLocks/>
          </p:cNvSpPr>
          <p:nvPr/>
        </p:nvSpPr>
        <p:spPr>
          <a:xfrm rot="2514747">
            <a:off x="9092315" y="2606174"/>
            <a:ext cx="615753" cy="287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6511944B-8141-1844-6D30-FD6D00AD3D98}"/>
              </a:ext>
            </a:extLst>
          </p:cNvPr>
          <p:cNvSpPr>
            <a:spLocks/>
          </p:cNvSpPr>
          <p:nvPr/>
        </p:nvSpPr>
        <p:spPr>
          <a:xfrm rot="19503127">
            <a:off x="9109643" y="3666901"/>
            <a:ext cx="574679" cy="287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01663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22" presetClass="entr" presetSubtype="8"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22" presetClass="entr" presetSubtype="8"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par>
                                <p:cTn id="41" presetID="22" presetClass="entr" presetSubtype="8"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0" y="15695"/>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0" y="6141"/>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0" y="-6144"/>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0" y="-6144"/>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0" y="8868"/>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4" y="-6827"/>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p:nvPr/>
        </p:nvGrpSpPr>
        <p:grpSpPr>
          <a:xfrm>
            <a:off x="0" y="0"/>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TextBox 59">
              <a:extLst>
                <a:ext uri="{FF2B5EF4-FFF2-40B4-BE49-F238E27FC236}">
                  <a16:creationId xmlns:a16="http://schemas.microsoft.com/office/drawing/2014/main" id="{47D5F637-B14A-BD86-9543-1C6EF49C028A}"/>
                </a:ext>
              </a:extLst>
            </p:cNvPr>
            <p:cNvSpPr txBox="1"/>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1116102" y="0"/>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sp>
        <p:nvSpPr>
          <p:cNvPr id="2" name="TextBox 1">
            <a:extLst>
              <a:ext uri="{FF2B5EF4-FFF2-40B4-BE49-F238E27FC236}">
                <a16:creationId xmlns:a16="http://schemas.microsoft.com/office/drawing/2014/main" id="{03C26991-07AB-3C37-62F7-28B45FAB65DF}"/>
              </a:ext>
            </a:extLst>
          </p:cNvPr>
          <p:cNvSpPr txBox="1"/>
          <p:nvPr/>
        </p:nvSpPr>
        <p:spPr>
          <a:xfrm>
            <a:off x="1936845" y="168837"/>
            <a:ext cx="8318310" cy="646331"/>
          </a:xfrm>
          <a:prstGeom prst="rect">
            <a:avLst/>
          </a:prstGeom>
          <a:noFill/>
        </p:spPr>
        <p:txBody>
          <a:bodyPr wrap="square" rtlCol="0">
            <a:spAutoFit/>
          </a:bodyPr>
          <a:lstStyle/>
          <a:p>
            <a:pPr algn="ctr"/>
            <a:r>
              <a:rPr lang="en-US" sz="3600" dirty="0">
                <a:latin typeface="Tw Cen MT" panose="020B0602020104020603" pitchFamily="34" charset="77"/>
              </a:rPr>
              <a:t>Future Studies &amp; Implications</a:t>
            </a:r>
          </a:p>
        </p:txBody>
      </p:sp>
      <p:grpSp>
        <p:nvGrpSpPr>
          <p:cNvPr id="11" name="Group 10">
            <a:extLst>
              <a:ext uri="{FF2B5EF4-FFF2-40B4-BE49-F238E27FC236}">
                <a16:creationId xmlns:a16="http://schemas.microsoft.com/office/drawing/2014/main" id="{43E7EE03-7172-C684-C2F2-AA3BECF12D3C}"/>
              </a:ext>
            </a:extLst>
          </p:cNvPr>
          <p:cNvGrpSpPr/>
          <p:nvPr/>
        </p:nvGrpSpPr>
        <p:grpSpPr>
          <a:xfrm>
            <a:off x="1270395" y="1509517"/>
            <a:ext cx="2509798" cy="3387160"/>
            <a:chOff x="1270395" y="1509517"/>
            <a:chExt cx="2509798" cy="3387160"/>
          </a:xfrm>
        </p:grpSpPr>
        <p:grpSp>
          <p:nvGrpSpPr>
            <p:cNvPr id="3" name="Group 2">
              <a:extLst>
                <a:ext uri="{FF2B5EF4-FFF2-40B4-BE49-F238E27FC236}">
                  <a16:creationId xmlns:a16="http://schemas.microsoft.com/office/drawing/2014/main" id="{14E66AC2-E710-3E68-F3F0-EF13C3E5B704}"/>
                </a:ext>
              </a:extLst>
            </p:cNvPr>
            <p:cNvGrpSpPr/>
            <p:nvPr/>
          </p:nvGrpSpPr>
          <p:grpSpPr>
            <a:xfrm>
              <a:off x="1270395" y="1509517"/>
              <a:ext cx="2509798" cy="3387160"/>
              <a:chOff x="1375996" y="1576315"/>
              <a:chExt cx="1565097" cy="2345053"/>
            </a:xfrm>
          </p:grpSpPr>
          <p:sp>
            <p:nvSpPr>
              <p:cNvPr id="4" name="Right Triangle 3">
                <a:extLst>
                  <a:ext uri="{FF2B5EF4-FFF2-40B4-BE49-F238E27FC236}">
                    <a16:creationId xmlns:a16="http://schemas.microsoft.com/office/drawing/2014/main" id="{EA2A75D4-B67F-0B32-39ED-C3CC81119A01}"/>
                  </a:ext>
                </a:extLst>
              </p:cNvPr>
              <p:cNvSpPr/>
              <p:nvPr/>
            </p:nvSpPr>
            <p:spPr>
              <a:xfrm rot="10800000">
                <a:off x="1380392" y="1960685"/>
                <a:ext cx="148157" cy="145073"/>
              </a:xfrm>
              <a:prstGeom prst="rtTriangle">
                <a:avLst/>
              </a:prstGeom>
              <a:solidFill>
                <a:srgbClr val="74B7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55E476-6A60-5DD9-98B5-06102A835608}"/>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D2A190-3633-36CB-A5F3-257D0391EF65}"/>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extLst>
                  <a:ext uri="{FF2B5EF4-FFF2-40B4-BE49-F238E27FC236}">
                    <a16:creationId xmlns:a16="http://schemas.microsoft.com/office/drawing/2014/main" id="{2A7A9B21-FB59-05EA-7745-C37004FE6EE1}"/>
                  </a:ext>
                </a:extLst>
              </p:cNvPr>
              <p:cNvSpPr/>
              <p:nvPr/>
            </p:nvSpPr>
            <p:spPr>
              <a:xfrm>
                <a:off x="1375996" y="1661746"/>
                <a:ext cx="729762" cy="298939"/>
              </a:xfrm>
              <a:prstGeom prst="rect">
                <a:avLst/>
              </a:prstGeom>
              <a:solidFill>
                <a:srgbClr val="81CB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24D5A7-9931-5DFE-9519-A1759DAA8B1A}"/>
                  </a:ext>
                </a:extLst>
              </p:cNvPr>
              <p:cNvSpPr txBox="1"/>
              <p:nvPr/>
            </p:nvSpPr>
            <p:spPr>
              <a:xfrm>
                <a:off x="1585259" y="1663659"/>
                <a:ext cx="483577" cy="255702"/>
              </a:xfrm>
              <a:prstGeom prst="rect">
                <a:avLst/>
              </a:prstGeom>
              <a:noFill/>
            </p:spPr>
            <p:txBody>
              <a:bodyPr wrap="square" rtlCol="0" anchor="ctr">
                <a:spAutoFit/>
              </a:bodyPr>
              <a:lstStyle/>
              <a:p>
                <a:pPr algn="ctr"/>
                <a:r>
                  <a:rPr lang="en-US" dirty="0">
                    <a:latin typeface="Tw Cen MT" panose="020B0602020104020603" pitchFamily="34" charset="77"/>
                  </a:rPr>
                  <a:t>01</a:t>
                </a:r>
              </a:p>
            </p:txBody>
          </p:sp>
          <p:sp>
            <p:nvSpPr>
              <p:cNvPr id="9" name="TextBox 8">
                <a:extLst>
                  <a:ext uri="{FF2B5EF4-FFF2-40B4-BE49-F238E27FC236}">
                    <a16:creationId xmlns:a16="http://schemas.microsoft.com/office/drawing/2014/main" id="{5D89D676-C132-A548-0C40-CF0C761CC4D2}"/>
                  </a:ext>
                </a:extLst>
              </p:cNvPr>
              <p:cNvSpPr txBox="1"/>
              <p:nvPr/>
            </p:nvSpPr>
            <p:spPr>
              <a:xfrm>
                <a:off x="1723392" y="1960740"/>
                <a:ext cx="1090246" cy="447478"/>
              </a:xfrm>
              <a:prstGeom prst="rect">
                <a:avLst/>
              </a:prstGeom>
              <a:noFill/>
            </p:spPr>
            <p:txBody>
              <a:bodyPr wrap="square" rtlCol="0">
                <a:spAutoFit/>
              </a:bodyPr>
              <a:lstStyle/>
              <a:p>
                <a:pPr algn="ctr"/>
                <a:r>
                  <a:rPr lang="en-US" dirty="0">
                    <a:latin typeface="Tw Cen MT" panose="020B0602020104020603" pitchFamily="34" charset="77"/>
                  </a:rPr>
                  <a:t>Workplace Deployment</a:t>
                </a:r>
              </a:p>
            </p:txBody>
          </p:sp>
          <p:sp>
            <p:nvSpPr>
              <p:cNvPr id="10" name="TextBox 9">
                <a:extLst>
                  <a:ext uri="{FF2B5EF4-FFF2-40B4-BE49-F238E27FC236}">
                    <a16:creationId xmlns:a16="http://schemas.microsoft.com/office/drawing/2014/main" id="{285385CC-B124-400A-66FD-7375A5F4BE4B}"/>
                  </a:ext>
                </a:extLst>
              </p:cNvPr>
              <p:cNvSpPr txBox="1"/>
              <p:nvPr/>
            </p:nvSpPr>
            <p:spPr>
              <a:xfrm>
                <a:off x="1653809" y="3156017"/>
                <a:ext cx="1162023" cy="383553"/>
              </a:xfrm>
              <a:prstGeom prst="rect">
                <a:avLst/>
              </a:prstGeom>
              <a:noFill/>
            </p:spPr>
            <p:txBody>
              <a:bodyPr wrap="square" rtlCol="0">
                <a:spAutoFit/>
              </a:bodyPr>
              <a:lstStyle/>
              <a:p>
                <a:r>
                  <a:rPr lang="en-US" sz="1000" dirty="0">
                    <a:latin typeface="Tw Cen MT" panose="020B0602020104020603" pitchFamily="34" charset="77"/>
                  </a:rPr>
                  <a:t>Use the Workforce SRSSDL within organizations to determine the SDL skillset. </a:t>
                </a:r>
              </a:p>
            </p:txBody>
          </p:sp>
        </p:grpSp>
        <p:pic>
          <p:nvPicPr>
            <p:cNvPr id="31" name="Graphic 30" descr="Remote work with solid fill">
              <a:extLst>
                <a:ext uri="{FF2B5EF4-FFF2-40B4-BE49-F238E27FC236}">
                  <a16:creationId xmlns:a16="http://schemas.microsoft.com/office/drawing/2014/main" id="{6F0566A1-BDB7-171C-53F2-1F24E0BAB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0410" y="2918771"/>
              <a:ext cx="914400" cy="914400"/>
            </a:xfrm>
            <a:prstGeom prst="rect">
              <a:avLst/>
            </a:prstGeom>
          </p:spPr>
        </p:pic>
      </p:grpSp>
      <p:grpSp>
        <p:nvGrpSpPr>
          <p:cNvPr id="20" name="Group 19">
            <a:extLst>
              <a:ext uri="{FF2B5EF4-FFF2-40B4-BE49-F238E27FC236}">
                <a16:creationId xmlns:a16="http://schemas.microsoft.com/office/drawing/2014/main" id="{C6B77E0A-562A-DA94-3713-F7F05001CAB7}"/>
              </a:ext>
            </a:extLst>
          </p:cNvPr>
          <p:cNvGrpSpPr/>
          <p:nvPr/>
        </p:nvGrpSpPr>
        <p:grpSpPr>
          <a:xfrm>
            <a:off x="4841097" y="1509517"/>
            <a:ext cx="2509798" cy="3387160"/>
            <a:chOff x="4841097" y="1509517"/>
            <a:chExt cx="2509798" cy="3387160"/>
          </a:xfrm>
        </p:grpSpPr>
        <p:grpSp>
          <p:nvGrpSpPr>
            <p:cNvPr id="12" name="Group 11">
              <a:extLst>
                <a:ext uri="{FF2B5EF4-FFF2-40B4-BE49-F238E27FC236}">
                  <a16:creationId xmlns:a16="http://schemas.microsoft.com/office/drawing/2014/main" id="{4DE401B5-DAF5-E7C7-05C2-997D5A0D895E}"/>
                </a:ext>
              </a:extLst>
            </p:cNvPr>
            <p:cNvGrpSpPr/>
            <p:nvPr/>
          </p:nvGrpSpPr>
          <p:grpSpPr>
            <a:xfrm>
              <a:off x="4841097" y="1509517"/>
              <a:ext cx="2509798" cy="3387160"/>
              <a:chOff x="1375996" y="1576315"/>
              <a:chExt cx="1565097" cy="2345053"/>
            </a:xfrm>
          </p:grpSpPr>
          <p:sp>
            <p:nvSpPr>
              <p:cNvPr id="13" name="Right Triangle 12">
                <a:extLst>
                  <a:ext uri="{FF2B5EF4-FFF2-40B4-BE49-F238E27FC236}">
                    <a16:creationId xmlns:a16="http://schemas.microsoft.com/office/drawing/2014/main" id="{8B01F5B9-B823-102E-D153-62CE322A1EBE}"/>
                  </a:ext>
                </a:extLst>
              </p:cNvPr>
              <p:cNvSpPr/>
              <p:nvPr/>
            </p:nvSpPr>
            <p:spPr>
              <a:xfrm rot="10800000">
                <a:off x="1380392" y="1960685"/>
                <a:ext cx="148157" cy="145073"/>
              </a:xfrm>
              <a:prstGeom prst="rtTriangle">
                <a:avLst/>
              </a:prstGeom>
              <a:solidFill>
                <a:srgbClr val="1E6A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EF5355A-9DDA-C04C-EA14-7AE5BA0EC190}"/>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700B25-9EC5-33F7-B31E-0E4616D19B90}"/>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a:extLst>
                  <a:ext uri="{FF2B5EF4-FFF2-40B4-BE49-F238E27FC236}">
                    <a16:creationId xmlns:a16="http://schemas.microsoft.com/office/drawing/2014/main" id="{79ED31C5-114D-1E8D-8516-C144ED53FBC8}"/>
                  </a:ext>
                </a:extLst>
              </p:cNvPr>
              <p:cNvSpPr/>
              <p:nvPr/>
            </p:nvSpPr>
            <p:spPr>
              <a:xfrm>
                <a:off x="1375996" y="1661746"/>
                <a:ext cx="729762" cy="298939"/>
              </a:xfrm>
              <a:prstGeom prst="rect">
                <a:avLst/>
              </a:prstGeom>
              <a:solidFill>
                <a:srgbClr val="247B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DD0C396-F520-9060-6C5D-833F07DA359D}"/>
                  </a:ext>
                </a:extLst>
              </p:cNvPr>
              <p:cNvSpPr txBox="1"/>
              <p:nvPr/>
            </p:nvSpPr>
            <p:spPr>
              <a:xfrm>
                <a:off x="1622181" y="1668945"/>
                <a:ext cx="483577" cy="255702"/>
              </a:xfrm>
              <a:prstGeom prst="rect">
                <a:avLst/>
              </a:prstGeom>
              <a:noFill/>
            </p:spPr>
            <p:txBody>
              <a:bodyPr wrap="square" rtlCol="0">
                <a:spAutoFit/>
              </a:bodyPr>
              <a:lstStyle/>
              <a:p>
                <a:pPr algn="ctr"/>
                <a:r>
                  <a:rPr lang="en-US" dirty="0">
                    <a:solidFill>
                      <a:schemeClr val="bg1"/>
                    </a:solidFill>
                    <a:latin typeface="Tw Cen MT" panose="020B0602020104020603" pitchFamily="34" charset="77"/>
                  </a:rPr>
                  <a:t>02</a:t>
                </a:r>
              </a:p>
            </p:txBody>
          </p:sp>
          <p:sp>
            <p:nvSpPr>
              <p:cNvPr id="18" name="TextBox 17">
                <a:extLst>
                  <a:ext uri="{FF2B5EF4-FFF2-40B4-BE49-F238E27FC236}">
                    <a16:creationId xmlns:a16="http://schemas.microsoft.com/office/drawing/2014/main" id="{03FE8BF2-2F81-49F2-917F-B4662F2195BA}"/>
                  </a:ext>
                </a:extLst>
              </p:cNvPr>
              <p:cNvSpPr txBox="1"/>
              <p:nvPr/>
            </p:nvSpPr>
            <p:spPr>
              <a:xfrm>
                <a:off x="1723392" y="1960740"/>
                <a:ext cx="1090246" cy="639255"/>
              </a:xfrm>
              <a:prstGeom prst="rect">
                <a:avLst/>
              </a:prstGeom>
              <a:noFill/>
            </p:spPr>
            <p:txBody>
              <a:bodyPr wrap="square" rtlCol="0">
                <a:spAutoFit/>
              </a:bodyPr>
              <a:lstStyle/>
              <a:p>
                <a:pPr algn="ctr"/>
                <a:r>
                  <a:rPr lang="en-US" dirty="0">
                    <a:latin typeface="Tw Cen MT" panose="020B0602020104020603" pitchFamily="34" charset="77"/>
                  </a:rPr>
                  <a:t>Guide Development of Resources</a:t>
                </a:r>
              </a:p>
            </p:txBody>
          </p:sp>
          <p:sp>
            <p:nvSpPr>
              <p:cNvPr id="19" name="TextBox 18">
                <a:extLst>
                  <a:ext uri="{FF2B5EF4-FFF2-40B4-BE49-F238E27FC236}">
                    <a16:creationId xmlns:a16="http://schemas.microsoft.com/office/drawing/2014/main" id="{4AADFF58-FBB4-8979-DC61-E2BD56A7C3F8}"/>
                  </a:ext>
                </a:extLst>
              </p:cNvPr>
              <p:cNvSpPr txBox="1"/>
              <p:nvPr/>
            </p:nvSpPr>
            <p:spPr>
              <a:xfrm>
                <a:off x="1656359" y="3156918"/>
                <a:ext cx="1224312" cy="490095"/>
              </a:xfrm>
              <a:prstGeom prst="rect">
                <a:avLst/>
              </a:prstGeom>
              <a:noFill/>
            </p:spPr>
            <p:txBody>
              <a:bodyPr wrap="square" rtlCol="0">
                <a:spAutoFit/>
              </a:bodyPr>
              <a:lstStyle/>
              <a:p>
                <a:r>
                  <a:rPr lang="en-US" sz="1000" dirty="0">
                    <a:latin typeface="Tw Cen MT" panose="020B0602020104020603" pitchFamily="34" charset="77"/>
                  </a:rPr>
                  <a:t>Use results from the Workplace SRSSDL to develop resources and programs to support SDL skill development.</a:t>
                </a:r>
              </a:p>
            </p:txBody>
          </p:sp>
        </p:grpSp>
        <p:pic>
          <p:nvPicPr>
            <p:cNvPr id="33" name="Graphic 32" descr="Books on shelf outline">
              <a:extLst>
                <a:ext uri="{FF2B5EF4-FFF2-40B4-BE49-F238E27FC236}">
                  <a16:creationId xmlns:a16="http://schemas.microsoft.com/office/drawing/2014/main" id="{6F3181C9-A7C1-9669-CAA7-4A6F0B91C1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15145" y="2964973"/>
              <a:ext cx="914400" cy="914400"/>
            </a:xfrm>
            <a:prstGeom prst="rect">
              <a:avLst/>
            </a:prstGeom>
          </p:spPr>
        </p:pic>
      </p:grpSp>
      <p:grpSp>
        <p:nvGrpSpPr>
          <p:cNvPr id="29" name="Group 28">
            <a:extLst>
              <a:ext uri="{FF2B5EF4-FFF2-40B4-BE49-F238E27FC236}">
                <a16:creationId xmlns:a16="http://schemas.microsoft.com/office/drawing/2014/main" id="{B59CD8AA-ED14-371E-CD4F-02F2B6E5D051}"/>
              </a:ext>
            </a:extLst>
          </p:cNvPr>
          <p:cNvGrpSpPr/>
          <p:nvPr/>
        </p:nvGrpSpPr>
        <p:grpSpPr>
          <a:xfrm>
            <a:off x="8174213" y="1509517"/>
            <a:ext cx="2509798" cy="3387160"/>
            <a:chOff x="8174213" y="1509517"/>
            <a:chExt cx="2509798" cy="3387160"/>
          </a:xfrm>
        </p:grpSpPr>
        <p:grpSp>
          <p:nvGrpSpPr>
            <p:cNvPr id="21" name="Group 20">
              <a:extLst>
                <a:ext uri="{FF2B5EF4-FFF2-40B4-BE49-F238E27FC236}">
                  <a16:creationId xmlns:a16="http://schemas.microsoft.com/office/drawing/2014/main" id="{547E61D1-0B04-2766-641F-326F6B36D7C6}"/>
                </a:ext>
              </a:extLst>
            </p:cNvPr>
            <p:cNvGrpSpPr/>
            <p:nvPr/>
          </p:nvGrpSpPr>
          <p:grpSpPr>
            <a:xfrm>
              <a:off x="8174213" y="1509517"/>
              <a:ext cx="2509798" cy="3387160"/>
              <a:chOff x="1375996" y="1576315"/>
              <a:chExt cx="1565097" cy="2345053"/>
            </a:xfrm>
          </p:grpSpPr>
          <p:sp>
            <p:nvSpPr>
              <p:cNvPr id="22" name="Right Triangle 21">
                <a:extLst>
                  <a:ext uri="{FF2B5EF4-FFF2-40B4-BE49-F238E27FC236}">
                    <a16:creationId xmlns:a16="http://schemas.microsoft.com/office/drawing/2014/main" id="{2C7A46EE-4BC0-78C5-6CDB-885A5C96DC4B}"/>
                  </a:ext>
                </a:extLst>
              </p:cNvPr>
              <p:cNvSpPr/>
              <p:nvPr/>
            </p:nvSpPr>
            <p:spPr>
              <a:xfrm rot="10800000">
                <a:off x="1380392" y="1960685"/>
                <a:ext cx="148157" cy="145073"/>
              </a:xfrm>
              <a:prstGeom prst="rtTriangle">
                <a:avLst/>
              </a:prstGeom>
              <a:solidFill>
                <a:srgbClr val="E0C4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0150556-5804-58C6-B831-639DA1CB1074}"/>
                  </a:ext>
                </a:extLst>
              </p:cNvPr>
              <p:cNvSpPr/>
              <p:nvPr/>
            </p:nvSpPr>
            <p:spPr>
              <a:xfrm>
                <a:off x="1528549" y="1576315"/>
                <a:ext cx="1412544" cy="2345053"/>
              </a:xfrm>
              <a:prstGeom prst="rect">
                <a:avLst/>
              </a:prstGeom>
              <a:solidFill>
                <a:schemeClr val="bg1"/>
              </a:solidFill>
              <a:ln>
                <a:noFill/>
              </a:ln>
              <a:effectLst>
                <a:outerShdw blurRad="215900" dist="38100" dir="5400000" sx="101000" sy="1010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D674203-9779-FED1-C620-9A400350CB41}"/>
                  </a:ext>
                </a:extLst>
              </p:cNvPr>
              <p:cNvSpPr/>
              <p:nvPr/>
            </p:nvSpPr>
            <p:spPr>
              <a:xfrm>
                <a:off x="1528549" y="1576315"/>
                <a:ext cx="1412544" cy="2345053"/>
              </a:xfrm>
              <a:prstGeom prst="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Rectangle 24">
                <a:extLst>
                  <a:ext uri="{FF2B5EF4-FFF2-40B4-BE49-F238E27FC236}">
                    <a16:creationId xmlns:a16="http://schemas.microsoft.com/office/drawing/2014/main" id="{88319A78-D7DD-DF54-7B69-8F0A3CB37650}"/>
                  </a:ext>
                </a:extLst>
              </p:cNvPr>
              <p:cNvSpPr/>
              <p:nvPr/>
            </p:nvSpPr>
            <p:spPr>
              <a:xfrm>
                <a:off x="1375996" y="1661746"/>
                <a:ext cx="729762" cy="298939"/>
              </a:xfrm>
              <a:prstGeom prst="rect">
                <a:avLst/>
              </a:prstGeom>
              <a:solidFill>
                <a:srgbClr val="FFE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9A33DA2-2E01-7EEE-99E6-D06251BB744A}"/>
                  </a:ext>
                </a:extLst>
              </p:cNvPr>
              <p:cNvSpPr txBox="1"/>
              <p:nvPr/>
            </p:nvSpPr>
            <p:spPr>
              <a:xfrm>
                <a:off x="1622181" y="1668945"/>
                <a:ext cx="483577" cy="255702"/>
              </a:xfrm>
              <a:prstGeom prst="rect">
                <a:avLst/>
              </a:prstGeom>
              <a:noFill/>
            </p:spPr>
            <p:txBody>
              <a:bodyPr wrap="square" rtlCol="0">
                <a:spAutoFit/>
              </a:bodyPr>
              <a:lstStyle/>
              <a:p>
                <a:pPr algn="ctr"/>
                <a:r>
                  <a:rPr lang="en-US" dirty="0">
                    <a:latin typeface="Tw Cen MT" panose="020B0602020104020603" pitchFamily="34" charset="77"/>
                  </a:rPr>
                  <a:t>03</a:t>
                </a:r>
              </a:p>
            </p:txBody>
          </p:sp>
          <p:sp>
            <p:nvSpPr>
              <p:cNvPr id="27" name="TextBox 26">
                <a:extLst>
                  <a:ext uri="{FF2B5EF4-FFF2-40B4-BE49-F238E27FC236}">
                    <a16:creationId xmlns:a16="http://schemas.microsoft.com/office/drawing/2014/main" id="{A7AA1439-E6AB-7F70-5984-E1B385C96560}"/>
                  </a:ext>
                </a:extLst>
              </p:cNvPr>
              <p:cNvSpPr txBox="1"/>
              <p:nvPr/>
            </p:nvSpPr>
            <p:spPr>
              <a:xfrm>
                <a:off x="1723392" y="1960740"/>
                <a:ext cx="1090246" cy="447478"/>
              </a:xfrm>
              <a:prstGeom prst="rect">
                <a:avLst/>
              </a:prstGeom>
              <a:noFill/>
            </p:spPr>
            <p:txBody>
              <a:bodyPr wrap="square" rtlCol="0">
                <a:spAutoFit/>
              </a:bodyPr>
              <a:lstStyle/>
              <a:p>
                <a:pPr algn="ctr"/>
                <a:r>
                  <a:rPr lang="en-US" dirty="0">
                    <a:latin typeface="Tw Cen MT" panose="020B0602020104020603" pitchFamily="34" charset="77"/>
                  </a:rPr>
                  <a:t>Intervention Study</a:t>
                </a:r>
              </a:p>
            </p:txBody>
          </p:sp>
          <p:sp>
            <p:nvSpPr>
              <p:cNvPr id="28" name="TextBox 27">
                <a:extLst>
                  <a:ext uri="{FF2B5EF4-FFF2-40B4-BE49-F238E27FC236}">
                    <a16:creationId xmlns:a16="http://schemas.microsoft.com/office/drawing/2014/main" id="{1372CA88-BE3F-B914-9B66-78058341A60B}"/>
                  </a:ext>
                </a:extLst>
              </p:cNvPr>
              <p:cNvSpPr txBox="1"/>
              <p:nvPr/>
            </p:nvSpPr>
            <p:spPr>
              <a:xfrm>
                <a:off x="1622181" y="3156017"/>
                <a:ext cx="1191456" cy="596637"/>
              </a:xfrm>
              <a:prstGeom prst="rect">
                <a:avLst/>
              </a:prstGeom>
              <a:noFill/>
            </p:spPr>
            <p:txBody>
              <a:bodyPr wrap="square" rtlCol="0">
                <a:spAutoFit/>
              </a:bodyPr>
              <a:lstStyle/>
              <a:p>
                <a:r>
                  <a:rPr lang="en-US" sz="1000" dirty="0">
                    <a:latin typeface="Tw Cen MT" panose="020B0602020104020603" pitchFamily="34" charset="77"/>
                  </a:rPr>
                  <a:t>Conduct an intervention study utilizing the Workplace SRSSDL in conjunction with developed resources to determine potential impact.</a:t>
                </a:r>
              </a:p>
            </p:txBody>
          </p:sp>
        </p:grpSp>
        <p:pic>
          <p:nvPicPr>
            <p:cNvPr id="35" name="Graphic 34" descr="Decision chart outline">
              <a:extLst>
                <a:ext uri="{FF2B5EF4-FFF2-40B4-BE49-F238E27FC236}">
                  <a16:creationId xmlns:a16="http://schemas.microsoft.com/office/drawing/2014/main" id="{CC573310-5850-0571-6BB8-DF4B7D9E0B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8261" y="2867947"/>
              <a:ext cx="914400" cy="914400"/>
            </a:xfrm>
            <a:prstGeom prst="rect">
              <a:avLst/>
            </a:prstGeom>
          </p:spPr>
        </p:pic>
      </p:grpSp>
    </p:spTree>
    <p:extLst>
      <p:ext uri="{BB962C8B-B14F-4D97-AF65-F5344CB8AC3E}">
        <p14:creationId xmlns:p14="http://schemas.microsoft.com/office/powerpoint/2010/main" val="7415220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D124387-6EE7-C144-B2ED-8DD16945CD4B}"/>
              </a:ext>
            </a:extLst>
          </p:cNvPr>
          <p:cNvGrpSpPr/>
          <p:nvPr/>
        </p:nvGrpSpPr>
        <p:grpSpPr>
          <a:xfrm>
            <a:off x="0" y="15695"/>
            <a:ext cx="12192000" cy="6858002"/>
            <a:chOff x="0" y="6140"/>
            <a:chExt cx="12192000" cy="6858002"/>
          </a:xfrm>
        </p:grpSpPr>
        <p:sp>
          <p:nvSpPr>
            <p:cNvPr id="40" name="Freeform 39">
              <a:extLst>
                <a:ext uri="{FF2B5EF4-FFF2-40B4-BE49-F238E27FC236}">
                  <a16:creationId xmlns:a16="http://schemas.microsoft.com/office/drawing/2014/main" id="{76B8CE12-2CD8-EB31-41C2-787A743B3E09}"/>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37161 w 6858002"/>
                <a:gd name="connsiteY3" fmla="*/ 731518 h 12192000"/>
                <a:gd name="connsiteX4" fmla="*/ 137161 w 6858002"/>
                <a:gd name="connsiteY4" fmla="*/ 121922 h 12192000"/>
                <a:gd name="connsiteX5" fmla="*/ 259083 w 6858002"/>
                <a:gd name="connsiteY5" fmla="*/ 0 h 12192000"/>
                <a:gd name="connsiteX6" fmla="*/ 838199 w 6858002"/>
                <a:gd name="connsiteY6" fmla="*/ 0 h 12192000"/>
                <a:gd name="connsiteX7" fmla="*/ 960121 w 6858002"/>
                <a:gd name="connsiteY7" fmla="*/ 121922 h 12192000"/>
                <a:gd name="connsiteX8" fmla="*/ 96012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37161" y="731518"/>
                  </a:lnTo>
                  <a:lnTo>
                    <a:pt x="137161" y="121922"/>
                  </a:lnTo>
                  <a:lnTo>
                    <a:pt x="259083" y="0"/>
                  </a:lnTo>
                  <a:lnTo>
                    <a:pt x="838199" y="0"/>
                  </a:lnTo>
                  <a:lnTo>
                    <a:pt x="960121" y="121922"/>
                  </a:lnTo>
                  <a:lnTo>
                    <a:pt x="960121" y="731518"/>
                  </a:lnTo>
                  <a:lnTo>
                    <a:pt x="6725025" y="731518"/>
                  </a:lnTo>
                  <a:lnTo>
                    <a:pt x="6858002" y="864495"/>
                  </a:lnTo>
                  <a:lnTo>
                    <a:pt x="6858002" y="12192000"/>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TextBox 53">
              <a:extLst>
                <a:ext uri="{FF2B5EF4-FFF2-40B4-BE49-F238E27FC236}">
                  <a16:creationId xmlns:a16="http://schemas.microsoft.com/office/drawing/2014/main" id="{34277D1B-9598-E226-3ABB-A0C1FC971EC9}"/>
                </a:ext>
              </a:extLst>
            </p:cNvPr>
            <p:cNvSpPr txBox="1"/>
            <p:nvPr/>
          </p:nvSpPr>
          <p:spPr>
            <a:xfrm>
              <a:off x="11627893" y="266131"/>
              <a:ext cx="409433" cy="584775"/>
            </a:xfrm>
            <a:prstGeom prst="rect">
              <a:avLst/>
            </a:prstGeom>
            <a:noFill/>
          </p:spPr>
          <p:txBody>
            <a:bodyPr wrap="square" rtlCol="0">
              <a:spAutoFit/>
            </a:bodyPr>
            <a:lstStyle/>
            <a:p>
              <a:pPr algn="ctr"/>
              <a:r>
                <a:rPr lang="en-US" sz="3200" dirty="0">
                  <a:latin typeface="Tw Cen MT" panose="020B0602020104020603" pitchFamily="34" charset="77"/>
                </a:rPr>
                <a:t>1</a:t>
              </a:r>
            </a:p>
          </p:txBody>
        </p:sp>
      </p:grpSp>
      <p:grpSp>
        <p:nvGrpSpPr>
          <p:cNvPr id="63" name="Group 62">
            <a:extLst>
              <a:ext uri="{FF2B5EF4-FFF2-40B4-BE49-F238E27FC236}">
                <a16:creationId xmlns:a16="http://schemas.microsoft.com/office/drawing/2014/main" id="{0033A779-AC29-60BD-8716-484963746CC9}"/>
              </a:ext>
            </a:extLst>
          </p:cNvPr>
          <p:cNvGrpSpPr/>
          <p:nvPr/>
        </p:nvGrpSpPr>
        <p:grpSpPr>
          <a:xfrm>
            <a:off x="0" y="6141"/>
            <a:ext cx="12192000" cy="6858002"/>
            <a:chOff x="0" y="6140"/>
            <a:chExt cx="12192000" cy="6858002"/>
          </a:xfrm>
        </p:grpSpPr>
        <p:sp>
          <p:nvSpPr>
            <p:cNvPr id="41" name="Freeform 40">
              <a:extLst>
                <a:ext uri="{FF2B5EF4-FFF2-40B4-BE49-F238E27FC236}">
                  <a16:creationId xmlns:a16="http://schemas.microsoft.com/office/drawing/2014/main" id="{813AA313-EFE9-EEFB-7188-7F696DE2801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960121 w 6858002"/>
                <a:gd name="connsiteY3" fmla="*/ 731518 h 12192000"/>
                <a:gd name="connsiteX4" fmla="*/ 960121 w 6858002"/>
                <a:gd name="connsiteY4" fmla="*/ 121922 h 12192000"/>
                <a:gd name="connsiteX5" fmla="*/ 1082043 w 6858002"/>
                <a:gd name="connsiteY5" fmla="*/ 0 h 12192000"/>
                <a:gd name="connsiteX6" fmla="*/ 1661159 w 6858002"/>
                <a:gd name="connsiteY6" fmla="*/ 0 h 12192000"/>
                <a:gd name="connsiteX7" fmla="*/ 1783081 w 6858002"/>
                <a:gd name="connsiteY7" fmla="*/ 121922 h 12192000"/>
                <a:gd name="connsiteX8" fmla="*/ 178308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960121" y="731518"/>
                  </a:lnTo>
                  <a:lnTo>
                    <a:pt x="960121" y="121922"/>
                  </a:lnTo>
                  <a:lnTo>
                    <a:pt x="1082043" y="0"/>
                  </a:lnTo>
                  <a:lnTo>
                    <a:pt x="1661159" y="0"/>
                  </a:lnTo>
                  <a:lnTo>
                    <a:pt x="1783081" y="121922"/>
                  </a:lnTo>
                  <a:lnTo>
                    <a:pt x="1783081" y="731518"/>
                  </a:lnTo>
                  <a:lnTo>
                    <a:pt x="6725025" y="731518"/>
                  </a:lnTo>
                  <a:lnTo>
                    <a:pt x="6858002" y="864495"/>
                  </a:lnTo>
                  <a:lnTo>
                    <a:pt x="6858002" y="12192000"/>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TextBox 54">
              <a:extLst>
                <a:ext uri="{FF2B5EF4-FFF2-40B4-BE49-F238E27FC236}">
                  <a16:creationId xmlns:a16="http://schemas.microsoft.com/office/drawing/2014/main" id="{12B37C17-46B2-8788-7F01-E7FF5D939039}"/>
                </a:ext>
              </a:extLst>
            </p:cNvPr>
            <p:cNvSpPr txBox="1"/>
            <p:nvPr/>
          </p:nvSpPr>
          <p:spPr>
            <a:xfrm>
              <a:off x="11627893" y="1076777"/>
              <a:ext cx="409433" cy="584775"/>
            </a:xfrm>
            <a:prstGeom prst="rect">
              <a:avLst/>
            </a:prstGeom>
            <a:noFill/>
          </p:spPr>
          <p:txBody>
            <a:bodyPr wrap="square" rtlCol="0">
              <a:spAutoFit/>
            </a:bodyPr>
            <a:lstStyle/>
            <a:p>
              <a:pPr algn="ctr"/>
              <a:r>
                <a:rPr lang="en-US" sz="3200" dirty="0">
                  <a:latin typeface="Tw Cen MT" panose="020B0602020104020603" pitchFamily="34" charset="77"/>
                </a:rPr>
                <a:t>2</a:t>
              </a:r>
            </a:p>
          </p:txBody>
        </p:sp>
      </p:grpSp>
      <p:grpSp>
        <p:nvGrpSpPr>
          <p:cNvPr id="64" name="Group 63">
            <a:extLst>
              <a:ext uri="{FF2B5EF4-FFF2-40B4-BE49-F238E27FC236}">
                <a16:creationId xmlns:a16="http://schemas.microsoft.com/office/drawing/2014/main" id="{841D6FF7-EFBE-5133-49F7-F75A9DB5021E}"/>
              </a:ext>
            </a:extLst>
          </p:cNvPr>
          <p:cNvGrpSpPr/>
          <p:nvPr/>
        </p:nvGrpSpPr>
        <p:grpSpPr>
          <a:xfrm>
            <a:off x="0" y="-6144"/>
            <a:ext cx="12192000" cy="6858002"/>
            <a:chOff x="0" y="6140"/>
            <a:chExt cx="12192000" cy="6858002"/>
          </a:xfrm>
        </p:grpSpPr>
        <p:sp>
          <p:nvSpPr>
            <p:cNvPr id="42" name="Freeform 41">
              <a:extLst>
                <a:ext uri="{FF2B5EF4-FFF2-40B4-BE49-F238E27FC236}">
                  <a16:creationId xmlns:a16="http://schemas.microsoft.com/office/drawing/2014/main" id="{B7FD2EB8-8D83-F666-03A2-87C7FE0F6DD2}"/>
                </a:ext>
              </a:extLst>
            </p:cNvPr>
            <p:cNvSpPr/>
            <p:nvPr/>
          </p:nvSpPr>
          <p:spPr>
            <a:xfrm rot="5400000">
              <a:off x="2666999" y="-2660859"/>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1783081 w 6858002"/>
                <a:gd name="connsiteY3" fmla="*/ 731518 h 12192000"/>
                <a:gd name="connsiteX4" fmla="*/ 1783081 w 6858002"/>
                <a:gd name="connsiteY4" fmla="*/ 121922 h 12192000"/>
                <a:gd name="connsiteX5" fmla="*/ 1905003 w 6858002"/>
                <a:gd name="connsiteY5" fmla="*/ 0 h 12192000"/>
                <a:gd name="connsiteX6" fmla="*/ 2484119 w 6858002"/>
                <a:gd name="connsiteY6" fmla="*/ 0 h 12192000"/>
                <a:gd name="connsiteX7" fmla="*/ 2606041 w 6858002"/>
                <a:gd name="connsiteY7" fmla="*/ 121922 h 12192000"/>
                <a:gd name="connsiteX8" fmla="*/ 2606041 w 6858002"/>
                <a:gd name="connsiteY8" fmla="*/ 731518 h 12192000"/>
                <a:gd name="connsiteX9" fmla="*/ 6725025 w 6858002"/>
                <a:gd name="connsiteY9" fmla="*/ 731518 h 12192000"/>
                <a:gd name="connsiteX10" fmla="*/ 6858002 w 6858002"/>
                <a:gd name="connsiteY10" fmla="*/ 864495 h 12192000"/>
                <a:gd name="connsiteX11" fmla="*/ 6858002 w 6858002"/>
                <a:gd name="connsiteY11"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0">
                  <a:moveTo>
                    <a:pt x="0" y="12192000"/>
                  </a:moveTo>
                  <a:lnTo>
                    <a:pt x="0" y="864495"/>
                  </a:lnTo>
                  <a:lnTo>
                    <a:pt x="132977" y="731518"/>
                  </a:lnTo>
                  <a:lnTo>
                    <a:pt x="1783081" y="731518"/>
                  </a:lnTo>
                  <a:lnTo>
                    <a:pt x="1783081" y="121922"/>
                  </a:lnTo>
                  <a:lnTo>
                    <a:pt x="1905003" y="0"/>
                  </a:lnTo>
                  <a:lnTo>
                    <a:pt x="2484119" y="0"/>
                  </a:lnTo>
                  <a:lnTo>
                    <a:pt x="2606041" y="121922"/>
                  </a:lnTo>
                  <a:lnTo>
                    <a:pt x="2606041" y="731518"/>
                  </a:lnTo>
                  <a:lnTo>
                    <a:pt x="6725025" y="731518"/>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83EEDAFC-7122-09A4-EF6F-C0F987489AC2}"/>
                </a:ext>
              </a:extLst>
            </p:cNvPr>
            <p:cNvSpPr txBox="1"/>
            <p:nvPr/>
          </p:nvSpPr>
          <p:spPr>
            <a:xfrm>
              <a:off x="11627893" y="1887424"/>
              <a:ext cx="409433" cy="584775"/>
            </a:xfrm>
            <a:prstGeom prst="rect">
              <a:avLst/>
            </a:prstGeom>
            <a:noFill/>
          </p:spPr>
          <p:txBody>
            <a:bodyPr wrap="square" rtlCol="0">
              <a:spAutoFit/>
            </a:bodyPr>
            <a:lstStyle/>
            <a:p>
              <a:pPr algn="ctr"/>
              <a:r>
                <a:rPr lang="en-US" sz="3200" dirty="0">
                  <a:latin typeface="Tw Cen MT" panose="020B0602020104020603" pitchFamily="34" charset="77"/>
                </a:rPr>
                <a:t>3</a:t>
              </a:r>
            </a:p>
          </p:txBody>
        </p:sp>
      </p:grpSp>
      <p:grpSp>
        <p:nvGrpSpPr>
          <p:cNvPr id="65" name="Group 64">
            <a:extLst>
              <a:ext uri="{FF2B5EF4-FFF2-40B4-BE49-F238E27FC236}">
                <a16:creationId xmlns:a16="http://schemas.microsoft.com/office/drawing/2014/main" id="{D7416C13-2354-0173-F679-93B55C5ADC35}"/>
              </a:ext>
            </a:extLst>
          </p:cNvPr>
          <p:cNvGrpSpPr/>
          <p:nvPr/>
        </p:nvGrpSpPr>
        <p:grpSpPr>
          <a:xfrm>
            <a:off x="0" y="-6144"/>
            <a:ext cx="12192002" cy="6858002"/>
            <a:chOff x="-2" y="6140"/>
            <a:chExt cx="12192002" cy="6858002"/>
          </a:xfrm>
        </p:grpSpPr>
        <p:sp>
          <p:nvSpPr>
            <p:cNvPr id="43" name="Freeform 42">
              <a:extLst>
                <a:ext uri="{FF2B5EF4-FFF2-40B4-BE49-F238E27FC236}">
                  <a16:creationId xmlns:a16="http://schemas.microsoft.com/office/drawing/2014/main" id="{2E6830C5-3B4D-D2DC-B0E3-9322EC72CEA8}"/>
                </a:ext>
              </a:extLst>
            </p:cNvPr>
            <p:cNvSpPr/>
            <p:nvPr/>
          </p:nvSpPr>
          <p:spPr>
            <a:xfrm rot="5400000">
              <a:off x="2666998" y="-2660860"/>
              <a:ext cx="6858002" cy="12192002"/>
            </a:xfrm>
            <a:custGeom>
              <a:avLst/>
              <a:gdLst>
                <a:gd name="connsiteX0" fmla="*/ 0 w 6858002"/>
                <a:gd name="connsiteY0" fmla="*/ 12192002 h 12192002"/>
                <a:gd name="connsiteX1" fmla="*/ 0 w 6858002"/>
                <a:gd name="connsiteY1" fmla="*/ 864497 h 12192002"/>
                <a:gd name="connsiteX2" fmla="*/ 132977 w 6858002"/>
                <a:gd name="connsiteY2" fmla="*/ 731520 h 12192002"/>
                <a:gd name="connsiteX3" fmla="*/ 2606041 w 6858002"/>
                <a:gd name="connsiteY3" fmla="*/ 731520 h 12192002"/>
                <a:gd name="connsiteX4" fmla="*/ 2606041 w 6858002"/>
                <a:gd name="connsiteY4" fmla="*/ 121922 h 12192002"/>
                <a:gd name="connsiteX5" fmla="*/ 2727963 w 6858002"/>
                <a:gd name="connsiteY5" fmla="*/ 0 h 12192002"/>
                <a:gd name="connsiteX6" fmla="*/ 3307079 w 6858002"/>
                <a:gd name="connsiteY6" fmla="*/ 0 h 12192002"/>
                <a:gd name="connsiteX7" fmla="*/ 3429001 w 6858002"/>
                <a:gd name="connsiteY7" fmla="*/ 121922 h 12192002"/>
                <a:gd name="connsiteX8" fmla="*/ 3429001 w 6858002"/>
                <a:gd name="connsiteY8" fmla="*/ 731520 h 12192002"/>
                <a:gd name="connsiteX9" fmla="*/ 6725025 w 6858002"/>
                <a:gd name="connsiteY9" fmla="*/ 731520 h 12192002"/>
                <a:gd name="connsiteX10" fmla="*/ 6858002 w 6858002"/>
                <a:gd name="connsiteY10" fmla="*/ 864497 h 12192002"/>
                <a:gd name="connsiteX11" fmla="*/ 6858002 w 6858002"/>
                <a:gd name="connsiteY11" fmla="*/ 12192002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2">
                  <a:moveTo>
                    <a:pt x="0" y="12192002"/>
                  </a:moveTo>
                  <a:lnTo>
                    <a:pt x="0" y="864497"/>
                  </a:lnTo>
                  <a:lnTo>
                    <a:pt x="132977" y="731520"/>
                  </a:lnTo>
                  <a:lnTo>
                    <a:pt x="2606041" y="731520"/>
                  </a:lnTo>
                  <a:lnTo>
                    <a:pt x="2606041" y="121922"/>
                  </a:lnTo>
                  <a:lnTo>
                    <a:pt x="2727963" y="0"/>
                  </a:lnTo>
                  <a:lnTo>
                    <a:pt x="3307079" y="0"/>
                  </a:lnTo>
                  <a:lnTo>
                    <a:pt x="3429001" y="121922"/>
                  </a:lnTo>
                  <a:lnTo>
                    <a:pt x="3429001" y="731520"/>
                  </a:lnTo>
                  <a:lnTo>
                    <a:pt x="6725025" y="731520"/>
                  </a:lnTo>
                  <a:lnTo>
                    <a:pt x="6858002" y="864497"/>
                  </a:lnTo>
                  <a:lnTo>
                    <a:pt x="6858002" y="12192002"/>
                  </a:lnTo>
                  <a:close/>
                </a:path>
              </a:pathLst>
            </a:custGeom>
            <a:solidFill>
              <a:schemeClr val="bg1"/>
            </a:solidFill>
            <a:ln w="38100">
              <a:solidFill>
                <a:srgbClr val="F25F5C"/>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TextBox 56">
              <a:extLst>
                <a:ext uri="{FF2B5EF4-FFF2-40B4-BE49-F238E27FC236}">
                  <a16:creationId xmlns:a16="http://schemas.microsoft.com/office/drawing/2014/main" id="{F70FA4F8-BAD8-25F9-4441-F6B377739370}"/>
                </a:ext>
              </a:extLst>
            </p:cNvPr>
            <p:cNvSpPr txBox="1"/>
            <p:nvPr/>
          </p:nvSpPr>
          <p:spPr>
            <a:xfrm>
              <a:off x="11627892" y="2698071"/>
              <a:ext cx="409433" cy="584775"/>
            </a:xfrm>
            <a:prstGeom prst="rect">
              <a:avLst/>
            </a:prstGeom>
            <a:noFill/>
          </p:spPr>
          <p:txBody>
            <a:bodyPr wrap="square" rtlCol="0">
              <a:spAutoFit/>
            </a:bodyPr>
            <a:lstStyle/>
            <a:p>
              <a:pPr algn="ctr"/>
              <a:r>
                <a:rPr lang="en-US" sz="3200" dirty="0">
                  <a:latin typeface="Tw Cen MT" panose="020B0602020104020603" pitchFamily="34" charset="77"/>
                </a:rPr>
                <a:t>4</a:t>
              </a:r>
            </a:p>
          </p:txBody>
        </p:sp>
      </p:grpSp>
      <p:grpSp>
        <p:nvGrpSpPr>
          <p:cNvPr id="66" name="Group 65">
            <a:extLst>
              <a:ext uri="{FF2B5EF4-FFF2-40B4-BE49-F238E27FC236}">
                <a16:creationId xmlns:a16="http://schemas.microsoft.com/office/drawing/2014/main" id="{A90C4489-8C17-3198-DE3C-D21827B70EA7}"/>
              </a:ext>
            </a:extLst>
          </p:cNvPr>
          <p:cNvGrpSpPr/>
          <p:nvPr/>
        </p:nvGrpSpPr>
        <p:grpSpPr>
          <a:xfrm>
            <a:off x="0" y="8868"/>
            <a:ext cx="12192003" cy="6858002"/>
            <a:chOff x="-3" y="15694"/>
            <a:chExt cx="12192003" cy="6858002"/>
          </a:xfrm>
        </p:grpSpPr>
        <p:sp>
          <p:nvSpPr>
            <p:cNvPr id="50" name="Freeform 49">
              <a:extLst>
                <a:ext uri="{FF2B5EF4-FFF2-40B4-BE49-F238E27FC236}">
                  <a16:creationId xmlns:a16="http://schemas.microsoft.com/office/drawing/2014/main" id="{816D97F7-31E6-3D0A-B516-E4AC7B6C89AE}"/>
                </a:ext>
              </a:extLst>
            </p:cNvPr>
            <p:cNvSpPr/>
            <p:nvPr/>
          </p:nvSpPr>
          <p:spPr>
            <a:xfrm rot="5400000">
              <a:off x="2666998" y="-2651307"/>
              <a:ext cx="6858002" cy="12192003"/>
            </a:xfrm>
            <a:custGeom>
              <a:avLst/>
              <a:gdLst>
                <a:gd name="connsiteX0" fmla="*/ 0 w 6858002"/>
                <a:gd name="connsiteY0" fmla="*/ 12192003 h 12192003"/>
                <a:gd name="connsiteX1" fmla="*/ 0 w 6858002"/>
                <a:gd name="connsiteY1" fmla="*/ 864498 h 12192003"/>
                <a:gd name="connsiteX2" fmla="*/ 132977 w 6858002"/>
                <a:gd name="connsiteY2" fmla="*/ 731521 h 12192003"/>
                <a:gd name="connsiteX3" fmla="*/ 3419448 w 6858002"/>
                <a:gd name="connsiteY3" fmla="*/ 731521 h 12192003"/>
                <a:gd name="connsiteX4" fmla="*/ 3419448 w 6858002"/>
                <a:gd name="connsiteY4" fmla="*/ 137163 h 12192003"/>
                <a:gd name="connsiteX5" fmla="*/ 3556611 w 6858002"/>
                <a:gd name="connsiteY5" fmla="*/ 0 h 12192003"/>
                <a:gd name="connsiteX6" fmla="*/ 4105245 w 6858002"/>
                <a:gd name="connsiteY6" fmla="*/ 0 h 12192003"/>
                <a:gd name="connsiteX7" fmla="*/ 4242408 w 6858002"/>
                <a:gd name="connsiteY7" fmla="*/ 137163 h 12192003"/>
                <a:gd name="connsiteX8" fmla="*/ 4242408 w 6858002"/>
                <a:gd name="connsiteY8" fmla="*/ 731521 h 12192003"/>
                <a:gd name="connsiteX9" fmla="*/ 6725025 w 6858002"/>
                <a:gd name="connsiteY9" fmla="*/ 731521 h 12192003"/>
                <a:gd name="connsiteX10" fmla="*/ 6858002 w 6858002"/>
                <a:gd name="connsiteY10" fmla="*/ 864498 h 12192003"/>
                <a:gd name="connsiteX11" fmla="*/ 6858002 w 6858002"/>
                <a:gd name="connsiteY11" fmla="*/ 12192003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3">
                  <a:moveTo>
                    <a:pt x="0" y="12192003"/>
                  </a:moveTo>
                  <a:lnTo>
                    <a:pt x="0" y="864498"/>
                  </a:lnTo>
                  <a:lnTo>
                    <a:pt x="132977" y="731521"/>
                  </a:lnTo>
                  <a:lnTo>
                    <a:pt x="3419448" y="731521"/>
                  </a:lnTo>
                  <a:lnTo>
                    <a:pt x="3419448" y="137163"/>
                  </a:lnTo>
                  <a:lnTo>
                    <a:pt x="3556611" y="0"/>
                  </a:lnTo>
                  <a:lnTo>
                    <a:pt x="4105245" y="0"/>
                  </a:lnTo>
                  <a:lnTo>
                    <a:pt x="4242408" y="137163"/>
                  </a:lnTo>
                  <a:lnTo>
                    <a:pt x="4242408" y="731521"/>
                  </a:lnTo>
                  <a:lnTo>
                    <a:pt x="6725025" y="731521"/>
                  </a:lnTo>
                  <a:lnTo>
                    <a:pt x="6858002" y="864498"/>
                  </a:lnTo>
                  <a:lnTo>
                    <a:pt x="6858002" y="12192003"/>
                  </a:lnTo>
                  <a:close/>
                </a:path>
              </a:pathLst>
            </a:custGeom>
            <a:solidFill>
              <a:schemeClr val="bg1"/>
            </a:solidFill>
            <a:ln w="38100">
              <a:solidFill>
                <a:srgbClr val="50514F"/>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E3E7DF0A-3A9E-9E8D-16B4-7E36E36AEB14}"/>
                </a:ext>
              </a:extLst>
            </p:cNvPr>
            <p:cNvSpPr txBox="1"/>
            <p:nvPr/>
          </p:nvSpPr>
          <p:spPr>
            <a:xfrm>
              <a:off x="11627892" y="3533284"/>
              <a:ext cx="409433" cy="584775"/>
            </a:xfrm>
            <a:prstGeom prst="rect">
              <a:avLst/>
            </a:prstGeom>
            <a:noFill/>
          </p:spPr>
          <p:txBody>
            <a:bodyPr wrap="square" rtlCol="0">
              <a:spAutoFit/>
            </a:bodyPr>
            <a:lstStyle/>
            <a:p>
              <a:pPr algn="ctr"/>
              <a:r>
                <a:rPr lang="en-US" sz="3200" dirty="0">
                  <a:latin typeface="Tw Cen MT" panose="020B0602020104020603" pitchFamily="34" charset="77"/>
                </a:rPr>
                <a:t>5</a:t>
              </a:r>
            </a:p>
          </p:txBody>
        </p:sp>
      </p:grpSp>
      <p:grpSp>
        <p:nvGrpSpPr>
          <p:cNvPr id="67" name="Group 66">
            <a:extLst>
              <a:ext uri="{FF2B5EF4-FFF2-40B4-BE49-F238E27FC236}">
                <a16:creationId xmlns:a16="http://schemas.microsoft.com/office/drawing/2014/main" id="{415A5DAF-7234-88D4-9062-1D209526DADD}"/>
              </a:ext>
            </a:extLst>
          </p:cNvPr>
          <p:cNvGrpSpPr/>
          <p:nvPr/>
        </p:nvGrpSpPr>
        <p:grpSpPr>
          <a:xfrm>
            <a:off x="-4" y="-6827"/>
            <a:ext cx="12191999" cy="6858002"/>
            <a:chOff x="0" y="-1"/>
            <a:chExt cx="12191999" cy="6858002"/>
          </a:xfrm>
        </p:grpSpPr>
        <p:sp>
          <p:nvSpPr>
            <p:cNvPr id="51" name="Freeform 50">
              <a:extLst>
                <a:ext uri="{FF2B5EF4-FFF2-40B4-BE49-F238E27FC236}">
                  <a16:creationId xmlns:a16="http://schemas.microsoft.com/office/drawing/2014/main" id="{A09C630F-710F-CCBE-6A2D-3D5E7162F6DA}"/>
                </a:ext>
              </a:extLst>
            </p:cNvPr>
            <p:cNvSpPr/>
            <p:nvPr/>
          </p:nvSpPr>
          <p:spPr>
            <a:xfrm rot="5400000">
              <a:off x="2666999" y="-2667000"/>
              <a:ext cx="6858002" cy="12191999"/>
            </a:xfrm>
            <a:custGeom>
              <a:avLst/>
              <a:gdLst>
                <a:gd name="connsiteX0" fmla="*/ 0 w 6858002"/>
                <a:gd name="connsiteY0" fmla="*/ 12191999 h 12191999"/>
                <a:gd name="connsiteX1" fmla="*/ 0 w 6858002"/>
                <a:gd name="connsiteY1" fmla="*/ 864495 h 12191999"/>
                <a:gd name="connsiteX2" fmla="*/ 132977 w 6858002"/>
                <a:gd name="connsiteY2" fmla="*/ 731518 h 12191999"/>
                <a:gd name="connsiteX3" fmla="*/ 4258102 w 6858002"/>
                <a:gd name="connsiteY3" fmla="*/ 731518 h 12191999"/>
                <a:gd name="connsiteX4" fmla="*/ 4258102 w 6858002"/>
                <a:gd name="connsiteY4" fmla="*/ 137162 h 12191999"/>
                <a:gd name="connsiteX5" fmla="*/ 4395265 w 6858002"/>
                <a:gd name="connsiteY5" fmla="*/ 0 h 12191999"/>
                <a:gd name="connsiteX6" fmla="*/ 4943899 w 6858002"/>
                <a:gd name="connsiteY6" fmla="*/ 0 h 12191999"/>
                <a:gd name="connsiteX7" fmla="*/ 5081062 w 6858002"/>
                <a:gd name="connsiteY7" fmla="*/ 137162 h 12191999"/>
                <a:gd name="connsiteX8" fmla="*/ 5081062 w 6858002"/>
                <a:gd name="connsiteY8" fmla="*/ 731518 h 12191999"/>
                <a:gd name="connsiteX9" fmla="*/ 6725025 w 6858002"/>
                <a:gd name="connsiteY9" fmla="*/ 731518 h 12191999"/>
                <a:gd name="connsiteX10" fmla="*/ 6858002 w 6858002"/>
                <a:gd name="connsiteY10" fmla="*/ 864495 h 12191999"/>
                <a:gd name="connsiteX11" fmla="*/ 6858001 w 6858002"/>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1999">
                  <a:moveTo>
                    <a:pt x="0" y="12191999"/>
                  </a:moveTo>
                  <a:lnTo>
                    <a:pt x="0" y="864495"/>
                  </a:lnTo>
                  <a:lnTo>
                    <a:pt x="132977" y="731518"/>
                  </a:lnTo>
                  <a:lnTo>
                    <a:pt x="4258102" y="731518"/>
                  </a:lnTo>
                  <a:lnTo>
                    <a:pt x="4258102" y="137162"/>
                  </a:lnTo>
                  <a:lnTo>
                    <a:pt x="4395265" y="0"/>
                  </a:lnTo>
                  <a:lnTo>
                    <a:pt x="4943899" y="0"/>
                  </a:lnTo>
                  <a:lnTo>
                    <a:pt x="5081062" y="137162"/>
                  </a:lnTo>
                  <a:lnTo>
                    <a:pt x="5081062" y="731518"/>
                  </a:lnTo>
                  <a:lnTo>
                    <a:pt x="6725025" y="731518"/>
                  </a:lnTo>
                  <a:lnTo>
                    <a:pt x="6858002" y="864495"/>
                  </a:lnTo>
                  <a:lnTo>
                    <a:pt x="6858001" y="12191999"/>
                  </a:lnTo>
                  <a:close/>
                </a:path>
              </a:pathLst>
            </a:custGeom>
            <a:solidFill>
              <a:schemeClr val="bg1"/>
            </a:solidFill>
            <a:ln w="38100">
              <a:solidFill>
                <a:srgbClr val="81CBC1"/>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id="{98B2FE75-C828-55EE-9BA8-63F89540E657}"/>
                </a:ext>
              </a:extLst>
            </p:cNvPr>
            <p:cNvSpPr txBox="1"/>
            <p:nvPr/>
          </p:nvSpPr>
          <p:spPr>
            <a:xfrm>
              <a:off x="11627892" y="4368497"/>
              <a:ext cx="409433" cy="584775"/>
            </a:xfrm>
            <a:prstGeom prst="rect">
              <a:avLst/>
            </a:prstGeom>
            <a:noFill/>
          </p:spPr>
          <p:txBody>
            <a:bodyPr wrap="square" rtlCol="0">
              <a:spAutoFit/>
            </a:bodyPr>
            <a:lstStyle/>
            <a:p>
              <a:pPr algn="ctr"/>
              <a:r>
                <a:rPr lang="en-US" sz="3200" dirty="0">
                  <a:latin typeface="Tw Cen MT" panose="020B0602020104020603" pitchFamily="34" charset="77"/>
                </a:rPr>
                <a:t>6</a:t>
              </a:r>
            </a:p>
          </p:txBody>
        </p:sp>
      </p:grpSp>
      <p:grpSp>
        <p:nvGrpSpPr>
          <p:cNvPr id="68" name="Group 67">
            <a:extLst>
              <a:ext uri="{FF2B5EF4-FFF2-40B4-BE49-F238E27FC236}">
                <a16:creationId xmlns:a16="http://schemas.microsoft.com/office/drawing/2014/main" id="{DF22EBC8-D2E9-B811-BCAE-BDB4156B0FA8}"/>
              </a:ext>
            </a:extLst>
          </p:cNvPr>
          <p:cNvGrpSpPr>
            <a:grpSpLocks noGrp="1" noUngrp="1" noRot="1" noMove="1" noResize="1"/>
          </p:cNvGrpSpPr>
          <p:nvPr/>
        </p:nvGrpSpPr>
        <p:grpSpPr>
          <a:xfrm>
            <a:off x="0" y="0"/>
            <a:ext cx="12192001" cy="6858002"/>
            <a:chOff x="-2" y="1"/>
            <a:chExt cx="12192001" cy="6858002"/>
          </a:xfrm>
        </p:grpSpPr>
        <p:sp>
          <p:nvSpPr>
            <p:cNvPr id="52" name="Freeform 51">
              <a:extLst>
                <a:ext uri="{FF2B5EF4-FFF2-40B4-BE49-F238E27FC236}">
                  <a16:creationId xmlns:a16="http://schemas.microsoft.com/office/drawing/2014/main" id="{12556E2E-1528-45BB-D704-9B512A2BCD7C}"/>
                </a:ext>
              </a:extLst>
            </p:cNvPr>
            <p:cNvSpPr>
              <a:spLocks noGrp="1" noRot="1" noMove="1" noResize="1" noEditPoints="1" noAdjustHandles="1" noChangeArrowheads="1" noChangeShapeType="1"/>
            </p:cNvSpPr>
            <p:nvPr/>
          </p:nvSpPr>
          <p:spPr>
            <a:xfrm rot="5400000">
              <a:off x="2666998" y="-2666999"/>
              <a:ext cx="6858002" cy="12192001"/>
            </a:xfrm>
            <a:custGeom>
              <a:avLst/>
              <a:gdLst>
                <a:gd name="connsiteX0" fmla="*/ 0 w 6858002"/>
                <a:gd name="connsiteY0" fmla="*/ 12192001 h 12192001"/>
                <a:gd name="connsiteX1" fmla="*/ 0 w 6858002"/>
                <a:gd name="connsiteY1" fmla="*/ 864497 h 12192001"/>
                <a:gd name="connsiteX2" fmla="*/ 132977 w 6858002"/>
                <a:gd name="connsiteY2" fmla="*/ 731520 h 12192001"/>
                <a:gd name="connsiteX3" fmla="*/ 5081060 w 6858002"/>
                <a:gd name="connsiteY3" fmla="*/ 731520 h 12192001"/>
                <a:gd name="connsiteX4" fmla="*/ 5081060 w 6858002"/>
                <a:gd name="connsiteY4" fmla="*/ 137162 h 12192001"/>
                <a:gd name="connsiteX5" fmla="*/ 5218223 w 6858002"/>
                <a:gd name="connsiteY5" fmla="*/ 0 h 12192001"/>
                <a:gd name="connsiteX6" fmla="*/ 5766857 w 6858002"/>
                <a:gd name="connsiteY6" fmla="*/ 0 h 12192001"/>
                <a:gd name="connsiteX7" fmla="*/ 5904020 w 6858002"/>
                <a:gd name="connsiteY7" fmla="*/ 137162 h 12192001"/>
                <a:gd name="connsiteX8" fmla="*/ 5904020 w 6858002"/>
                <a:gd name="connsiteY8" fmla="*/ 731520 h 12192001"/>
                <a:gd name="connsiteX9" fmla="*/ 6725025 w 6858002"/>
                <a:gd name="connsiteY9" fmla="*/ 731520 h 12192001"/>
                <a:gd name="connsiteX10" fmla="*/ 6858002 w 6858002"/>
                <a:gd name="connsiteY10" fmla="*/ 864497 h 12192001"/>
                <a:gd name="connsiteX11" fmla="*/ 6858001 w 6858002"/>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2" h="12192001">
                  <a:moveTo>
                    <a:pt x="0" y="12192001"/>
                  </a:moveTo>
                  <a:lnTo>
                    <a:pt x="0" y="864497"/>
                  </a:lnTo>
                  <a:lnTo>
                    <a:pt x="132977" y="731520"/>
                  </a:lnTo>
                  <a:lnTo>
                    <a:pt x="5081060" y="731520"/>
                  </a:lnTo>
                  <a:lnTo>
                    <a:pt x="5081060" y="137162"/>
                  </a:lnTo>
                  <a:lnTo>
                    <a:pt x="5218223" y="0"/>
                  </a:lnTo>
                  <a:lnTo>
                    <a:pt x="5766857" y="0"/>
                  </a:lnTo>
                  <a:lnTo>
                    <a:pt x="5904020" y="137162"/>
                  </a:lnTo>
                  <a:lnTo>
                    <a:pt x="5904020" y="731520"/>
                  </a:lnTo>
                  <a:lnTo>
                    <a:pt x="6725025" y="731520"/>
                  </a:lnTo>
                  <a:lnTo>
                    <a:pt x="6858002" y="864497"/>
                  </a:lnTo>
                  <a:lnTo>
                    <a:pt x="6858001" y="12192001"/>
                  </a:lnTo>
                  <a:close/>
                </a:path>
              </a:pathLst>
            </a:custGeom>
            <a:solidFill>
              <a:schemeClr val="bg1"/>
            </a:solidFill>
            <a:ln w="38100">
              <a:solidFill>
                <a:srgbClr val="247BA0"/>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TextBox 59">
              <a:extLst>
                <a:ext uri="{FF2B5EF4-FFF2-40B4-BE49-F238E27FC236}">
                  <a16:creationId xmlns:a16="http://schemas.microsoft.com/office/drawing/2014/main" id="{47D5F637-B14A-BD86-9543-1C6EF49C028A}"/>
                </a:ext>
              </a:extLst>
            </p:cNvPr>
            <p:cNvSpPr txBox="1">
              <a:spLocks noGrp="1" noRot="1" noMove="1" noResize="1" noEditPoints="1" noAdjustHandles="1" noChangeArrowheads="1" noChangeShapeType="1"/>
            </p:cNvSpPr>
            <p:nvPr/>
          </p:nvSpPr>
          <p:spPr>
            <a:xfrm>
              <a:off x="11627892" y="5203710"/>
              <a:ext cx="409433" cy="584775"/>
            </a:xfrm>
            <a:prstGeom prst="rect">
              <a:avLst/>
            </a:prstGeom>
            <a:noFill/>
          </p:spPr>
          <p:txBody>
            <a:bodyPr wrap="square" rtlCol="0">
              <a:spAutoFit/>
            </a:bodyPr>
            <a:lstStyle/>
            <a:p>
              <a:pPr algn="ctr"/>
              <a:r>
                <a:rPr lang="en-US" sz="3200" dirty="0">
                  <a:latin typeface="Tw Cen MT" panose="020B0602020104020603" pitchFamily="34" charset="77"/>
                </a:rPr>
                <a:t>7</a:t>
              </a:r>
            </a:p>
          </p:txBody>
        </p:sp>
      </p:grpSp>
      <p:grpSp>
        <p:nvGrpSpPr>
          <p:cNvPr id="69" name="Group 68">
            <a:extLst>
              <a:ext uri="{FF2B5EF4-FFF2-40B4-BE49-F238E27FC236}">
                <a16:creationId xmlns:a16="http://schemas.microsoft.com/office/drawing/2014/main" id="{D816760D-F890-8899-2E3F-7358E2505F59}"/>
              </a:ext>
            </a:extLst>
          </p:cNvPr>
          <p:cNvGrpSpPr/>
          <p:nvPr/>
        </p:nvGrpSpPr>
        <p:grpSpPr>
          <a:xfrm>
            <a:off x="-11116102" y="0"/>
            <a:ext cx="12192000" cy="6858002"/>
            <a:chOff x="0" y="-2"/>
            <a:chExt cx="12192000" cy="6858002"/>
          </a:xfrm>
        </p:grpSpPr>
        <p:sp>
          <p:nvSpPr>
            <p:cNvPr id="53" name="Freeform 52">
              <a:extLst>
                <a:ext uri="{FF2B5EF4-FFF2-40B4-BE49-F238E27FC236}">
                  <a16:creationId xmlns:a16="http://schemas.microsoft.com/office/drawing/2014/main" id="{F734F9D0-335C-C561-E85A-E603FFFED0BB}"/>
                </a:ext>
              </a:extLst>
            </p:cNvPr>
            <p:cNvSpPr/>
            <p:nvPr/>
          </p:nvSpPr>
          <p:spPr>
            <a:xfrm rot="5400000">
              <a:off x="2666999" y="-2667001"/>
              <a:ext cx="6858002" cy="12192000"/>
            </a:xfrm>
            <a:custGeom>
              <a:avLst/>
              <a:gdLst>
                <a:gd name="connsiteX0" fmla="*/ 0 w 6858002"/>
                <a:gd name="connsiteY0" fmla="*/ 12192000 h 12192000"/>
                <a:gd name="connsiteX1" fmla="*/ 0 w 6858002"/>
                <a:gd name="connsiteY1" fmla="*/ 864495 h 12192000"/>
                <a:gd name="connsiteX2" fmla="*/ 132977 w 6858002"/>
                <a:gd name="connsiteY2" fmla="*/ 731518 h 12192000"/>
                <a:gd name="connsiteX3" fmla="*/ 5904023 w 6858002"/>
                <a:gd name="connsiteY3" fmla="*/ 731518 h 12192000"/>
                <a:gd name="connsiteX4" fmla="*/ 5904023 w 6858002"/>
                <a:gd name="connsiteY4" fmla="*/ 131552 h 12192000"/>
                <a:gd name="connsiteX5" fmla="*/ 6035575 w 6858002"/>
                <a:gd name="connsiteY5" fmla="*/ 0 h 12192000"/>
                <a:gd name="connsiteX6" fmla="*/ 6595431 w 6858002"/>
                <a:gd name="connsiteY6" fmla="*/ 0 h 12192000"/>
                <a:gd name="connsiteX7" fmla="*/ 6726983 w 6858002"/>
                <a:gd name="connsiteY7" fmla="*/ 131552 h 12192000"/>
                <a:gd name="connsiteX8" fmla="*/ 6726983 w 6858002"/>
                <a:gd name="connsiteY8" fmla="*/ 733476 h 12192000"/>
                <a:gd name="connsiteX9" fmla="*/ 6858002 w 6858002"/>
                <a:gd name="connsiteY9" fmla="*/ 864495 h 12192000"/>
                <a:gd name="connsiteX10" fmla="*/ 6858002 w 6858002"/>
                <a:gd name="connsiteY10"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2" h="12192000">
                  <a:moveTo>
                    <a:pt x="0" y="12192000"/>
                  </a:moveTo>
                  <a:lnTo>
                    <a:pt x="0" y="864495"/>
                  </a:lnTo>
                  <a:lnTo>
                    <a:pt x="132977" y="731518"/>
                  </a:lnTo>
                  <a:lnTo>
                    <a:pt x="5904023" y="731518"/>
                  </a:lnTo>
                  <a:lnTo>
                    <a:pt x="5904023" y="131552"/>
                  </a:lnTo>
                  <a:lnTo>
                    <a:pt x="6035575" y="0"/>
                  </a:lnTo>
                  <a:lnTo>
                    <a:pt x="6595431" y="0"/>
                  </a:lnTo>
                  <a:lnTo>
                    <a:pt x="6726983" y="131552"/>
                  </a:lnTo>
                  <a:lnTo>
                    <a:pt x="6726983" y="733476"/>
                  </a:lnTo>
                  <a:lnTo>
                    <a:pt x="6858002" y="864495"/>
                  </a:lnTo>
                  <a:lnTo>
                    <a:pt x="6858002" y="12192000"/>
                  </a:lnTo>
                  <a:close/>
                </a:path>
              </a:pathLst>
            </a:custGeom>
            <a:solidFill>
              <a:schemeClr val="bg1"/>
            </a:solidFill>
            <a:ln w="38100">
              <a:solidFill>
                <a:srgbClr val="FFE066"/>
              </a:solidFill>
            </a:ln>
            <a:effectLst>
              <a:outerShdw blurRad="215900" dist="38100" algn="ctr"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Box 60">
              <a:extLst>
                <a:ext uri="{FF2B5EF4-FFF2-40B4-BE49-F238E27FC236}">
                  <a16:creationId xmlns:a16="http://schemas.microsoft.com/office/drawing/2014/main" id="{C784CD23-910F-098F-87F9-9C0971A8EE38}"/>
                </a:ext>
              </a:extLst>
            </p:cNvPr>
            <p:cNvSpPr txBox="1"/>
            <p:nvPr/>
          </p:nvSpPr>
          <p:spPr>
            <a:xfrm>
              <a:off x="11627892" y="6038923"/>
              <a:ext cx="409433" cy="584775"/>
            </a:xfrm>
            <a:prstGeom prst="rect">
              <a:avLst/>
            </a:prstGeom>
            <a:noFill/>
          </p:spPr>
          <p:txBody>
            <a:bodyPr wrap="square" rtlCol="0">
              <a:spAutoFit/>
            </a:bodyPr>
            <a:lstStyle/>
            <a:p>
              <a:pPr algn="ctr"/>
              <a:r>
                <a:rPr lang="en-US" sz="3200" dirty="0">
                  <a:latin typeface="Tw Cen MT" panose="020B0602020104020603" pitchFamily="34" charset="77"/>
                </a:rPr>
                <a:t>8</a:t>
              </a:r>
            </a:p>
          </p:txBody>
        </p:sp>
      </p:grpSp>
      <p:sp>
        <p:nvSpPr>
          <p:cNvPr id="2" name="TextBox 1">
            <a:extLst>
              <a:ext uri="{FF2B5EF4-FFF2-40B4-BE49-F238E27FC236}">
                <a16:creationId xmlns:a16="http://schemas.microsoft.com/office/drawing/2014/main" id="{03C26991-07AB-3C37-62F7-28B45FAB65DF}"/>
              </a:ext>
            </a:extLst>
          </p:cNvPr>
          <p:cNvSpPr txBox="1"/>
          <p:nvPr/>
        </p:nvSpPr>
        <p:spPr>
          <a:xfrm>
            <a:off x="1936845" y="168837"/>
            <a:ext cx="8318310" cy="646331"/>
          </a:xfrm>
          <a:prstGeom prst="rect">
            <a:avLst/>
          </a:prstGeom>
          <a:noFill/>
        </p:spPr>
        <p:txBody>
          <a:bodyPr wrap="square" rtlCol="0">
            <a:spAutoFit/>
          </a:bodyPr>
          <a:lstStyle/>
          <a:p>
            <a:pPr algn="ctr"/>
            <a:r>
              <a:rPr lang="en-US" sz="3600" dirty="0">
                <a:latin typeface="Tw Cen MT" panose="020B0602020104020603" pitchFamily="34" charset="77"/>
              </a:rPr>
              <a:t>Future Studies &amp; Implications</a:t>
            </a:r>
          </a:p>
        </p:txBody>
      </p:sp>
      <p:sp>
        <p:nvSpPr>
          <p:cNvPr id="30" name="Rounded Rectangle 29">
            <a:extLst>
              <a:ext uri="{FF2B5EF4-FFF2-40B4-BE49-F238E27FC236}">
                <a16:creationId xmlns:a16="http://schemas.microsoft.com/office/drawing/2014/main" id="{C0B28E35-4227-3906-7E05-7641493339E5}"/>
              </a:ext>
            </a:extLst>
          </p:cNvPr>
          <p:cNvSpPr/>
          <p:nvPr/>
        </p:nvSpPr>
        <p:spPr>
          <a:xfrm>
            <a:off x="2449630" y="3096557"/>
            <a:ext cx="1057275" cy="429901"/>
          </a:xfrm>
          <a:prstGeom prst="roundRect">
            <a:avLst/>
          </a:prstGeom>
          <a:solidFill>
            <a:srgbClr val="247B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SRSSDL</a:t>
            </a:r>
          </a:p>
        </p:txBody>
      </p:sp>
      <p:sp>
        <p:nvSpPr>
          <p:cNvPr id="32" name="Triangle 31">
            <a:extLst>
              <a:ext uri="{FF2B5EF4-FFF2-40B4-BE49-F238E27FC236}">
                <a16:creationId xmlns:a16="http://schemas.microsoft.com/office/drawing/2014/main" id="{2FA2A0E1-5209-65B3-8D8A-5EA941B3D377}"/>
              </a:ext>
            </a:extLst>
          </p:cNvPr>
          <p:cNvSpPr/>
          <p:nvPr/>
        </p:nvSpPr>
        <p:spPr>
          <a:xfrm>
            <a:off x="4821580" y="2369035"/>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7DF86C94-909F-B3A5-284A-C5BE0B1B97A6}"/>
              </a:ext>
            </a:extLst>
          </p:cNvPr>
          <p:cNvSpPr/>
          <p:nvPr/>
        </p:nvSpPr>
        <p:spPr>
          <a:xfrm>
            <a:off x="5126380" y="2673835"/>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CB42DC6E-959B-19CF-A333-D68DF69BA299}"/>
              </a:ext>
            </a:extLst>
          </p:cNvPr>
          <p:cNvSpPr/>
          <p:nvPr/>
        </p:nvSpPr>
        <p:spPr>
          <a:xfrm>
            <a:off x="5465550" y="2183909"/>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68B6E215-1778-F4D1-AEC5-253413697A52}"/>
              </a:ext>
            </a:extLst>
          </p:cNvPr>
          <p:cNvSpPr/>
          <p:nvPr/>
        </p:nvSpPr>
        <p:spPr>
          <a:xfrm>
            <a:off x="5317837" y="3234070"/>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09F5F048-E523-93C7-94A4-3057C28C7899}"/>
              </a:ext>
            </a:extLst>
          </p:cNvPr>
          <p:cNvSpPr/>
          <p:nvPr/>
        </p:nvSpPr>
        <p:spPr>
          <a:xfrm>
            <a:off x="5680619" y="2837006"/>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47EE166B-DFD8-BDE6-6474-A5D682018E15}"/>
              </a:ext>
            </a:extLst>
          </p:cNvPr>
          <p:cNvSpPr/>
          <p:nvPr/>
        </p:nvSpPr>
        <p:spPr>
          <a:xfrm>
            <a:off x="5599392" y="3562156"/>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iangle 44">
            <a:extLst>
              <a:ext uri="{FF2B5EF4-FFF2-40B4-BE49-F238E27FC236}">
                <a16:creationId xmlns:a16="http://schemas.microsoft.com/office/drawing/2014/main" id="{0C20A13A-6554-0254-60E4-06970EF448CB}"/>
              </a:ext>
            </a:extLst>
          </p:cNvPr>
          <p:cNvSpPr/>
          <p:nvPr/>
        </p:nvSpPr>
        <p:spPr>
          <a:xfrm>
            <a:off x="5888380" y="3435835"/>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11F1F9A9-0FE4-7BF7-8BE7-627A03943285}"/>
              </a:ext>
            </a:extLst>
          </p:cNvPr>
          <p:cNvSpPr/>
          <p:nvPr/>
        </p:nvSpPr>
        <p:spPr>
          <a:xfrm>
            <a:off x="6006410" y="2515229"/>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D48F4413-FD29-EA61-30DF-4838B4841813}"/>
              </a:ext>
            </a:extLst>
          </p:cNvPr>
          <p:cNvSpPr/>
          <p:nvPr/>
        </p:nvSpPr>
        <p:spPr>
          <a:xfrm>
            <a:off x="6227550" y="3115075"/>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iangle 47">
            <a:extLst>
              <a:ext uri="{FF2B5EF4-FFF2-40B4-BE49-F238E27FC236}">
                <a16:creationId xmlns:a16="http://schemas.microsoft.com/office/drawing/2014/main" id="{45E61AFD-E850-E7F9-C1D9-BF2850D27F9F}"/>
              </a:ext>
            </a:extLst>
          </p:cNvPr>
          <p:cNvSpPr/>
          <p:nvPr/>
        </p:nvSpPr>
        <p:spPr>
          <a:xfrm>
            <a:off x="6025384" y="3884705"/>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iangle 48">
            <a:extLst>
              <a:ext uri="{FF2B5EF4-FFF2-40B4-BE49-F238E27FC236}">
                <a16:creationId xmlns:a16="http://schemas.microsoft.com/office/drawing/2014/main" id="{135C420E-C231-7B45-B633-4792CB09042B}"/>
              </a:ext>
            </a:extLst>
          </p:cNvPr>
          <p:cNvSpPr/>
          <p:nvPr/>
        </p:nvSpPr>
        <p:spPr>
          <a:xfrm>
            <a:off x="6697589" y="3269768"/>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iangle 69">
            <a:extLst>
              <a:ext uri="{FF2B5EF4-FFF2-40B4-BE49-F238E27FC236}">
                <a16:creationId xmlns:a16="http://schemas.microsoft.com/office/drawing/2014/main" id="{ED538F14-5A63-53FA-1365-A30E2D19D1F1}"/>
              </a:ext>
            </a:extLst>
          </p:cNvPr>
          <p:cNvSpPr/>
          <p:nvPr/>
        </p:nvSpPr>
        <p:spPr>
          <a:xfrm>
            <a:off x="4821580" y="3307502"/>
            <a:ext cx="339170" cy="2923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5CA061A4-2F04-0395-E069-DA7354A1969D}"/>
              </a:ext>
            </a:extLst>
          </p:cNvPr>
          <p:cNvSpPr/>
          <p:nvPr/>
        </p:nvSpPr>
        <p:spPr>
          <a:xfrm>
            <a:off x="7890919" y="3072718"/>
            <a:ext cx="1799136" cy="584775"/>
          </a:xfrm>
          <a:prstGeom prst="roundRect">
            <a:avLst/>
          </a:prstGeom>
          <a:solidFill>
            <a:srgbClr val="247B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Organizational Support</a:t>
            </a:r>
          </a:p>
        </p:txBody>
      </p:sp>
      <p:sp>
        <p:nvSpPr>
          <p:cNvPr id="72" name="Right Arrow 71">
            <a:extLst>
              <a:ext uri="{FF2B5EF4-FFF2-40B4-BE49-F238E27FC236}">
                <a16:creationId xmlns:a16="http://schemas.microsoft.com/office/drawing/2014/main" id="{EE924096-A28F-7294-AEA0-F82EF30C47D2}"/>
              </a:ext>
            </a:extLst>
          </p:cNvPr>
          <p:cNvSpPr/>
          <p:nvPr/>
        </p:nvSpPr>
        <p:spPr>
          <a:xfrm>
            <a:off x="3764255" y="3041826"/>
            <a:ext cx="512759" cy="484632"/>
          </a:xfrm>
          <a:prstGeom prst="rightArrow">
            <a:avLst/>
          </a:prstGeom>
          <a:solidFill>
            <a:srgbClr val="6767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a:extLst>
              <a:ext uri="{FF2B5EF4-FFF2-40B4-BE49-F238E27FC236}">
                <a16:creationId xmlns:a16="http://schemas.microsoft.com/office/drawing/2014/main" id="{C445AAC0-4986-A912-E6A4-2038F5D2D2E6}"/>
              </a:ext>
            </a:extLst>
          </p:cNvPr>
          <p:cNvSpPr/>
          <p:nvPr/>
        </p:nvSpPr>
        <p:spPr>
          <a:xfrm>
            <a:off x="7203636" y="3107095"/>
            <a:ext cx="512759" cy="484632"/>
          </a:xfrm>
          <a:prstGeom prst="rightArrow">
            <a:avLst/>
          </a:prstGeom>
          <a:solidFill>
            <a:srgbClr val="6767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0027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wipe(left)">
                                      <p:cBhvr>
                                        <p:cTn id="18" dur="500"/>
                                        <p:tgtEl>
                                          <p:spTgt spid="7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500"/>
                                        <p:tgtEl>
                                          <p:spTgt spid="7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ipe(left)">
                                      <p:cBhvr>
                                        <p:cTn id="5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7" grpId="0" animBg="1"/>
      <p:bldP spid="38" grpId="0" animBg="1"/>
      <p:bldP spid="39" grpId="0" animBg="1"/>
      <p:bldP spid="44" grpId="0" animBg="1"/>
      <p:bldP spid="45" grpId="0" animBg="1"/>
      <p:bldP spid="46" grpId="0" animBg="1"/>
      <p:bldP spid="47" grpId="0" animBg="1"/>
      <p:bldP spid="48" grpId="0" animBg="1"/>
      <p:bldP spid="49" grpId="0" animBg="1"/>
      <p:bldP spid="70" grpId="0" animBg="1"/>
      <p:bldP spid="71"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8232</TotalTime>
  <Words>1404</Words>
  <Application>Microsoft Macintosh PowerPoint</Application>
  <PresentationFormat>Widescreen</PresentationFormat>
  <Paragraphs>322</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Talbot, Colin</dc:creator>
  <cp:lastModifiedBy>Talbot, Colin</cp:lastModifiedBy>
  <cp:revision>13</cp:revision>
  <dcterms:created xsi:type="dcterms:W3CDTF">2024-04-23T15:34:10Z</dcterms:created>
  <dcterms:modified xsi:type="dcterms:W3CDTF">2024-06-17T21:18:23Z</dcterms:modified>
</cp:coreProperties>
</file>